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1" r:id="rId1"/>
    <p:sldMasterId id="2147483713" r:id="rId2"/>
  </p:sldMasterIdLst>
  <p:sldIdLst>
    <p:sldId id="367" r:id="rId3"/>
    <p:sldId id="257" r:id="rId4"/>
    <p:sldId id="311" r:id="rId5"/>
    <p:sldId id="258" r:id="rId6"/>
    <p:sldId id="259" r:id="rId7"/>
    <p:sldId id="260" r:id="rId8"/>
    <p:sldId id="261" r:id="rId9"/>
    <p:sldId id="262" r:id="rId10"/>
    <p:sldId id="263" r:id="rId11"/>
    <p:sldId id="264" r:id="rId12"/>
    <p:sldId id="265" r:id="rId13"/>
    <p:sldId id="306" r:id="rId14"/>
    <p:sldId id="307" r:id="rId15"/>
    <p:sldId id="266" r:id="rId16"/>
    <p:sldId id="267" r:id="rId17"/>
    <p:sldId id="271" r:id="rId18"/>
    <p:sldId id="269" r:id="rId19"/>
    <p:sldId id="272"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268" r:id="rId52"/>
    <p:sldId id="270" r:id="rId53"/>
    <p:sldId id="308" r:id="rId54"/>
    <p:sldId id="273" r:id="rId55"/>
    <p:sldId id="309" r:id="rId56"/>
    <p:sldId id="310" r:id="rId57"/>
    <p:sldId id="312" r:id="rId58"/>
    <p:sldId id="313" r:id="rId59"/>
    <p:sldId id="314" r:id="rId60"/>
    <p:sldId id="315" r:id="rId61"/>
    <p:sldId id="316" r:id="rId62"/>
    <p:sldId id="317" r:id="rId63"/>
    <p:sldId id="318" r:id="rId64"/>
    <p:sldId id="319" r:id="rId65"/>
    <p:sldId id="321" r:id="rId66"/>
    <p:sldId id="322" r:id="rId67"/>
    <p:sldId id="323" r:id="rId68"/>
    <p:sldId id="324" r:id="rId69"/>
    <p:sldId id="325" r:id="rId70"/>
    <p:sldId id="326" r:id="rId71"/>
    <p:sldId id="327" r:id="rId72"/>
    <p:sldId id="328" r:id="rId73"/>
    <p:sldId id="329" r:id="rId74"/>
    <p:sldId id="330" r:id="rId75"/>
    <p:sldId id="331" r:id="rId76"/>
    <p:sldId id="332" r:id="rId77"/>
    <p:sldId id="333" r:id="rId78"/>
    <p:sldId id="334" r:id="rId79"/>
    <p:sldId id="335" r:id="rId80"/>
    <p:sldId id="336" r:id="rId81"/>
    <p:sldId id="337" r:id="rId82"/>
    <p:sldId id="338" r:id="rId83"/>
    <p:sldId id="339" r:id="rId84"/>
    <p:sldId id="340" r:id="rId85"/>
    <p:sldId id="341" r:id="rId86"/>
    <p:sldId id="342" r:id="rId87"/>
    <p:sldId id="343" r:id="rId88"/>
    <p:sldId id="344" r:id="rId89"/>
    <p:sldId id="345" r:id="rId90"/>
    <p:sldId id="346" r:id="rId91"/>
    <p:sldId id="347" r:id="rId92"/>
    <p:sldId id="348" r:id="rId93"/>
    <p:sldId id="349" r:id="rId94"/>
    <p:sldId id="350" r:id="rId95"/>
    <p:sldId id="351" r:id="rId96"/>
    <p:sldId id="352" r:id="rId97"/>
    <p:sldId id="353" r:id="rId98"/>
    <p:sldId id="366" r:id="rId99"/>
    <p:sldId id="354" r:id="rId100"/>
    <p:sldId id="355" r:id="rId101"/>
    <p:sldId id="356" r:id="rId102"/>
    <p:sldId id="357" r:id="rId103"/>
    <p:sldId id="358" r:id="rId104"/>
    <p:sldId id="359" r:id="rId105"/>
    <p:sldId id="368" r:id="rId106"/>
    <p:sldId id="369" r:id="rId107"/>
    <p:sldId id="360" r:id="rId108"/>
    <p:sldId id="361" r:id="rId109"/>
    <p:sldId id="362" r:id="rId110"/>
    <p:sldId id="363" r:id="rId111"/>
    <p:sldId id="364" r:id="rId112"/>
    <p:sldId id="365" r:id="rId1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1" d="100"/>
          <a:sy n="111" d="100"/>
        </p:scale>
        <p:origin x="222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tableStyles" Target="tableStyles.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80" Type="http://schemas.openxmlformats.org/officeDocument/2006/relationships/slide" Target="slides/slide78.xml"/><Relationship Id="rId85" Type="http://schemas.openxmlformats.org/officeDocument/2006/relationships/slide" Target="slides/slide8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viewProps" Target="viewProps.xml"/><Relationship Id="rId61" Type="http://schemas.openxmlformats.org/officeDocument/2006/relationships/slide" Target="slides/slide59.xml"/><Relationship Id="rId82" Type="http://schemas.openxmlformats.org/officeDocument/2006/relationships/slide" Target="slides/slide8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pl-PL"/>
              <a:t>Kliknij, aby edytować styl</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75A93C25-DAE5-4496-8183-1FEAB6BB1FF4}"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3D5AA35-BF00-454B-84CE-F9764C186E0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79442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5A93C25-DAE5-4496-8183-1FEAB6BB1FF4}"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16186699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ytuł pionowy i teks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5A93C25-DAE5-4496-8183-1FEAB6BB1FF4}"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1203862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dirty="0"/>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pl-PL"/>
              <a:t>Kliknij, aby edytować styl wzorca podtytułu</a:t>
            </a:r>
            <a:endParaRPr lang="en-US" dirty="0"/>
          </a:p>
        </p:txBody>
      </p:sp>
      <p:sp>
        <p:nvSpPr>
          <p:cNvPr id="4" name="Date Placeholder 3"/>
          <p:cNvSpPr>
            <a:spLocks noGrp="1"/>
          </p:cNvSpPr>
          <p:nvPr>
            <p:ph type="dt" sz="half" idx="10"/>
          </p:nvPr>
        </p:nvSpPr>
        <p:spPr/>
        <p:txBody>
          <a:bodyPr/>
          <a:lstStyle/>
          <a:p>
            <a:fld id="{4A08F3C4-ECBA-8A45-9B25-222BB5DC3C42}"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40269580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Edytuj style wzorca tekstu
Drugi poziom
Trzeci poziom
Czwarty poziom
Piąty poziom</a:t>
            </a:r>
            <a:endParaRPr lang="en-US" dirty="0"/>
          </a:p>
        </p:txBody>
      </p:sp>
      <p:sp>
        <p:nvSpPr>
          <p:cNvPr id="4" name="Date Placeholder 3"/>
          <p:cNvSpPr>
            <a:spLocks noGrp="1"/>
          </p:cNvSpPr>
          <p:nvPr>
            <p:ph type="dt" sz="half" idx="10"/>
          </p:nvPr>
        </p:nvSpPr>
        <p:spPr/>
        <p:txBody>
          <a:bodyPr/>
          <a:lstStyle/>
          <a:p>
            <a:fld id="{4A08F3C4-ECBA-8A45-9B25-222BB5DC3C42}"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32555284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pl-PL"/>
              <a:t>Kliknij, aby edytować styl</a:t>
            </a:r>
            <a:endParaRPr lang="en-US" dirty="0"/>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pl-PL"/>
              <a:t>Edytuj style wzorca tekstu
Drugi poziom
Trzeci poziom
Czwarty poziom
Piąty poziom</a:t>
            </a:r>
            <a:endParaRPr lang="en-US" dirty="0"/>
          </a:p>
        </p:txBody>
      </p:sp>
      <p:sp>
        <p:nvSpPr>
          <p:cNvPr id="4" name="Date Placeholder 3"/>
          <p:cNvSpPr>
            <a:spLocks noGrp="1"/>
          </p:cNvSpPr>
          <p:nvPr>
            <p:ph type="dt" sz="half" idx="10"/>
          </p:nvPr>
        </p:nvSpPr>
        <p:spPr/>
        <p:txBody>
          <a:bodyPr/>
          <a:lstStyle/>
          <a:p>
            <a:fld id="{4A08F3C4-ECBA-8A45-9B25-222BB5DC3C42}"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23045335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sz="half" idx="1"/>
          </p:nvPr>
        </p:nvSpPr>
        <p:spPr>
          <a:xfrm>
            <a:off x="838200" y="1825625"/>
            <a:ext cx="5181600" cy="4351339"/>
          </a:xfrm>
        </p:spPr>
        <p:txBody>
          <a:bodyPr/>
          <a:lstStyle/>
          <a:p>
            <a:pPr lvl="0"/>
            <a:r>
              <a:rPr lang="pl-PL"/>
              <a:t>Edytuj style wzorca tekstu
Drugi poziom
Trzeci poziom
Czwarty poziom
Piąty poziom</a:t>
            </a:r>
            <a:endParaRPr lang="en-US" dirty="0"/>
          </a:p>
        </p:txBody>
      </p:sp>
      <p:sp>
        <p:nvSpPr>
          <p:cNvPr id="4" name="Content Placeholder 3"/>
          <p:cNvSpPr>
            <a:spLocks noGrp="1"/>
          </p:cNvSpPr>
          <p:nvPr>
            <p:ph sz="half" idx="2"/>
          </p:nvPr>
        </p:nvSpPr>
        <p:spPr>
          <a:xfrm>
            <a:off x="6172200" y="1825625"/>
            <a:ext cx="5181600" cy="4351339"/>
          </a:xfrm>
        </p:spPr>
        <p:txBody>
          <a:bodyPr/>
          <a:lstStyle/>
          <a:p>
            <a:pPr lvl="0"/>
            <a:r>
              <a:rPr lang="pl-PL"/>
              <a:t>Edytuj style wzorca tekstu
Drugi poziom
Trzeci poziom
Czwarty poziom
Piąty poziom</a:t>
            </a:r>
            <a:endParaRPr lang="en-US" dirty="0"/>
          </a:p>
        </p:txBody>
      </p:sp>
      <p:sp>
        <p:nvSpPr>
          <p:cNvPr id="5" name="Date Placeholder 4"/>
          <p:cNvSpPr>
            <a:spLocks noGrp="1"/>
          </p:cNvSpPr>
          <p:nvPr>
            <p:ph type="dt" sz="half" idx="10"/>
          </p:nvPr>
        </p:nvSpPr>
        <p:spPr/>
        <p:txBody>
          <a:bodyPr/>
          <a:lstStyle/>
          <a:p>
            <a:fld id="{4A08F3C4-ECBA-8A45-9B25-222BB5DC3C42}" type="datetimeFigureOut">
              <a:rPr lang="pl-PL" smtClean="0"/>
              <a:t>04.11.2022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25418948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l-PL"/>
              <a:t>Kliknij, aby edytować styl</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pl-PL"/>
              <a:t>Edytuj style wzorca tekstu
Drugi poziom
Trzeci poziom
Czwarty poziom
Piąty poziom</a:t>
            </a:r>
            <a:endParaRPr lang="en-US" dirty="0"/>
          </a:p>
        </p:txBody>
      </p:sp>
      <p:sp>
        <p:nvSpPr>
          <p:cNvPr id="4" name="Content Placeholder 3"/>
          <p:cNvSpPr>
            <a:spLocks noGrp="1"/>
          </p:cNvSpPr>
          <p:nvPr>
            <p:ph sz="half" idx="2"/>
          </p:nvPr>
        </p:nvSpPr>
        <p:spPr>
          <a:xfrm>
            <a:off x="839789" y="2505075"/>
            <a:ext cx="5157787" cy="3684588"/>
          </a:xfrm>
        </p:spPr>
        <p:txBody>
          <a:bodyPr/>
          <a:lstStyle/>
          <a:p>
            <a:pPr lvl="0"/>
            <a:r>
              <a:rPr lang="pl-PL"/>
              <a:t>Edytuj style wzorca tekstu
Drugi poziom
Trzeci poziom
Czwarty poziom
Piąty poziom</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pl-PL"/>
              <a:t>Edytuj style wzorca tekstu
Drugi poziom
Trzeci poziom
Czwarty poziom
Piąty poziom</a:t>
            </a:r>
            <a:endParaRPr lang="en-US" dirty="0"/>
          </a:p>
        </p:txBody>
      </p:sp>
      <p:sp>
        <p:nvSpPr>
          <p:cNvPr id="6" name="Content Placeholder 5"/>
          <p:cNvSpPr>
            <a:spLocks noGrp="1"/>
          </p:cNvSpPr>
          <p:nvPr>
            <p:ph sz="quarter" idx="4"/>
          </p:nvPr>
        </p:nvSpPr>
        <p:spPr>
          <a:xfrm>
            <a:off x="6172201" y="2505075"/>
            <a:ext cx="5183188" cy="3684588"/>
          </a:xfrm>
        </p:spPr>
        <p:txBody>
          <a:bodyPr/>
          <a:lstStyle/>
          <a:p>
            <a:pPr lvl="0"/>
            <a:r>
              <a:rPr lang="pl-PL"/>
              <a:t>Edytuj style wzorca tekstu
Drugi poziom
Trzeci poziom
Czwarty poziom
Piąty poziom</a:t>
            </a:r>
            <a:endParaRPr lang="en-US" dirty="0"/>
          </a:p>
        </p:txBody>
      </p:sp>
      <p:sp>
        <p:nvSpPr>
          <p:cNvPr id="7" name="Date Placeholder 6"/>
          <p:cNvSpPr>
            <a:spLocks noGrp="1"/>
          </p:cNvSpPr>
          <p:nvPr>
            <p:ph type="dt" sz="half" idx="10"/>
          </p:nvPr>
        </p:nvSpPr>
        <p:spPr/>
        <p:txBody>
          <a:bodyPr/>
          <a:lstStyle/>
          <a:p>
            <a:fld id="{4A08F3C4-ECBA-8A45-9B25-222BB5DC3C42}" type="datetimeFigureOut">
              <a:rPr lang="pl-PL" smtClean="0"/>
              <a:t>04.11.2022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22949582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4A08F3C4-ECBA-8A45-9B25-222BB5DC3C42}" type="datetimeFigureOut">
              <a:rPr lang="pl-PL" smtClean="0"/>
              <a:t>04.11.2022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40951449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08F3C4-ECBA-8A45-9B25-222BB5DC3C42}" type="datetimeFigureOut">
              <a:rPr lang="pl-PL" smtClean="0"/>
              <a:t>04.11.2022</a:t>
            </a:fld>
            <a:endParaRPr lang="pl-PL"/>
          </a:p>
        </p:txBody>
      </p:sp>
      <p:sp>
        <p:nvSpPr>
          <p:cNvPr id="3" name="Footer Placeholder 2"/>
          <p:cNvSpPr>
            <a:spLocks noGrp="1"/>
          </p:cNvSpPr>
          <p:nvPr>
            <p:ph type="ftr" sz="quarter" idx="11"/>
          </p:nvPr>
        </p:nvSpPr>
        <p:spPr/>
        <p:txBody>
          <a:bodyPr/>
          <a:lstStyle/>
          <a:p>
            <a:endParaRPr lang="pl-PL"/>
          </a:p>
        </p:txBody>
      </p:sp>
      <p:sp>
        <p:nvSpPr>
          <p:cNvPr id="4" name="Slide Number Placeholder 3"/>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85362312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Edytuj style wzorca tekstu
Drugi poziom
Trzeci poziom
Czwarty poziom
Piąty poziom</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pl-PL"/>
              <a:t>Edytuj style wzorca tekstu
Drugi poziom
Trzeci poziom
Czwarty poziom
Piąty poziom</a:t>
            </a:r>
            <a:endParaRPr lang="en-US" dirty="0"/>
          </a:p>
        </p:txBody>
      </p:sp>
      <p:sp>
        <p:nvSpPr>
          <p:cNvPr id="5" name="Date Placeholder 4"/>
          <p:cNvSpPr>
            <a:spLocks noGrp="1"/>
          </p:cNvSpPr>
          <p:nvPr>
            <p:ph type="dt" sz="half" idx="10"/>
          </p:nvPr>
        </p:nvSpPr>
        <p:spPr/>
        <p:txBody>
          <a:bodyPr/>
          <a:lstStyle/>
          <a:p>
            <a:fld id="{4A08F3C4-ECBA-8A45-9B25-222BB5DC3C42}" type="datetimeFigureOut">
              <a:rPr lang="pl-PL" smtClean="0"/>
              <a:t>04.11.2022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33289348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Content Placeholder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10"/>
          </p:nvPr>
        </p:nvSpPr>
        <p:spPr/>
        <p:txBody>
          <a:bodyPr/>
          <a:lstStyle/>
          <a:p>
            <a:fld id="{75A93C25-DAE5-4496-8183-1FEAB6BB1FF4}"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353278481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l-PL"/>
              <a:t>Kliknij, aby edytować styl</a:t>
            </a:r>
            <a:endParaRPr lang="en-US" dirty="0"/>
          </a:p>
        </p:txBody>
      </p:sp>
      <p:sp>
        <p:nvSpPr>
          <p:cNvPr id="3" name="Picture Placeholder 2"/>
          <p:cNvSpPr>
            <a:spLocks noGrp="1" noChangeAspect="1"/>
          </p:cNvSpPr>
          <p:nvPr>
            <p:ph type="pic" idx="1"/>
          </p:nvPr>
        </p:nvSpPr>
        <p:spPr>
          <a:xfrm>
            <a:off x="5183188" y="987426"/>
            <a:ext cx="6172200" cy="4873625"/>
          </a:xfrm>
        </p:spPr>
        <p:txBody>
          <a:bodyPr anchor="t"/>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pl-PL"/>
              <a:t>Edytuj style wzorca tekstu
Drugi poziom
Trzeci poziom
Czwarty poziom
Piąty poziom</a:t>
            </a:r>
            <a:endParaRPr lang="en-US" dirty="0"/>
          </a:p>
        </p:txBody>
      </p:sp>
      <p:sp>
        <p:nvSpPr>
          <p:cNvPr id="5" name="Date Placeholder 4"/>
          <p:cNvSpPr>
            <a:spLocks noGrp="1"/>
          </p:cNvSpPr>
          <p:nvPr>
            <p:ph type="dt" sz="half" idx="10"/>
          </p:nvPr>
        </p:nvSpPr>
        <p:spPr/>
        <p:txBody>
          <a:bodyPr/>
          <a:lstStyle/>
          <a:p>
            <a:fld id="{4A08F3C4-ECBA-8A45-9B25-222BB5DC3C42}" type="datetimeFigureOut">
              <a:rPr lang="pl-PL" smtClean="0"/>
              <a:t>04.11.2022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18153240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Vertical Text Placeholder 2"/>
          <p:cNvSpPr>
            <a:spLocks noGrp="1"/>
          </p:cNvSpPr>
          <p:nvPr>
            <p:ph type="body" orient="vert" idx="1"/>
          </p:nvPr>
        </p:nvSpPr>
        <p:spPr/>
        <p:txBody>
          <a:bodyPr vert="eaVert"/>
          <a:lstStyle/>
          <a:p>
            <a:pPr lvl="0"/>
            <a:r>
              <a:rPr lang="pl-PL"/>
              <a:t>Edytuj style wzorca tekstu
Drugi poziom
Trzeci poziom
Czwarty poziom
Piąty poziom</a:t>
            </a:r>
            <a:endParaRPr lang="en-US" dirty="0"/>
          </a:p>
        </p:txBody>
      </p:sp>
      <p:sp>
        <p:nvSpPr>
          <p:cNvPr id="4" name="Date Placeholder 3"/>
          <p:cNvSpPr>
            <a:spLocks noGrp="1"/>
          </p:cNvSpPr>
          <p:nvPr>
            <p:ph type="dt" sz="half" idx="10"/>
          </p:nvPr>
        </p:nvSpPr>
        <p:spPr/>
        <p:txBody>
          <a:bodyPr/>
          <a:lstStyle/>
          <a:p>
            <a:fld id="{4A08F3C4-ECBA-8A45-9B25-222BB5DC3C42}"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31714397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pl-PL"/>
              <a:t>Kliknij, aby edytować styl</a:t>
            </a:r>
            <a:endParaRPr lang="en-US" dirty="0"/>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pl-PL"/>
              <a:t>Edytuj style wzorca tekstu
Drugi poziom
Trzeci poziom
Czwarty poziom
Piąty poziom</a:t>
            </a:r>
            <a:endParaRPr lang="en-US" dirty="0"/>
          </a:p>
        </p:txBody>
      </p:sp>
      <p:sp>
        <p:nvSpPr>
          <p:cNvPr id="4" name="Date Placeholder 3"/>
          <p:cNvSpPr>
            <a:spLocks noGrp="1"/>
          </p:cNvSpPr>
          <p:nvPr>
            <p:ph type="dt" sz="half" idx="10"/>
          </p:nvPr>
        </p:nvSpPr>
        <p:spPr/>
        <p:txBody>
          <a:bodyPr/>
          <a:lstStyle/>
          <a:p>
            <a:fld id="{4A08F3C4-ECBA-8A45-9B25-222BB5DC3C42}"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1A7C112C-2D4B-1746-B8C5-A3D5283274AC}" type="slidenum">
              <a:rPr lang="pl-PL" smtClean="0"/>
              <a:t>‹#›</a:t>
            </a:fld>
            <a:endParaRPr lang="pl-PL"/>
          </a:p>
        </p:txBody>
      </p:sp>
    </p:spTree>
    <p:extLst>
      <p:ext uri="{BB962C8B-B14F-4D97-AF65-F5344CB8AC3E}">
        <p14:creationId xmlns:p14="http://schemas.microsoft.com/office/powerpoint/2010/main" val="2367276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Nagłówek sekcji">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pl-PL"/>
              <a:t>Kliknij, aby edytować styl</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l-PL"/>
              <a:t>Kliknij, aby edytować style wzorca tekstu</a:t>
            </a:r>
          </a:p>
        </p:txBody>
      </p:sp>
      <p:sp>
        <p:nvSpPr>
          <p:cNvPr id="4" name="Date Placeholder 3"/>
          <p:cNvSpPr>
            <a:spLocks noGrp="1"/>
          </p:cNvSpPr>
          <p:nvPr>
            <p:ph type="dt" sz="half" idx="10"/>
          </p:nvPr>
        </p:nvSpPr>
        <p:spPr/>
        <p:txBody>
          <a:bodyPr/>
          <a:lstStyle/>
          <a:p>
            <a:fld id="{75A93C25-DAE5-4496-8183-1FEAB6BB1FF4}" type="datetimeFigureOut">
              <a:rPr lang="pl-PL" smtClean="0"/>
              <a:t>04.11.2022</a:t>
            </a:fld>
            <a:endParaRPr lang="pl-PL"/>
          </a:p>
        </p:txBody>
      </p:sp>
      <p:sp>
        <p:nvSpPr>
          <p:cNvPr id="5" name="Footer Placeholder 4"/>
          <p:cNvSpPr>
            <a:spLocks noGrp="1"/>
          </p:cNvSpPr>
          <p:nvPr>
            <p:ph type="ftr" sz="quarter" idx="11"/>
          </p:nvPr>
        </p:nvSpPr>
        <p:spPr/>
        <p:txBody>
          <a:bodyPr/>
          <a:lstStyle/>
          <a:p>
            <a:endParaRPr lang="pl-PL"/>
          </a:p>
        </p:txBody>
      </p:sp>
      <p:sp>
        <p:nvSpPr>
          <p:cNvPr id="6" name="Slide Number Placeholder 5"/>
          <p:cNvSpPr>
            <a:spLocks noGrp="1"/>
          </p:cNvSpPr>
          <p:nvPr>
            <p:ph type="sldNum" sz="quarter" idx="12"/>
          </p:nvPr>
        </p:nvSpPr>
        <p:spPr/>
        <p:txBody>
          <a:bodyPr/>
          <a:lstStyle/>
          <a:p>
            <a:fld id="{B3D5AA35-BF00-454B-84CE-F9764C186E08}" type="slidenum">
              <a:rPr lang="pl-PL" smtClean="0"/>
              <a:t>‹#›</a:t>
            </a:fld>
            <a:endParaRPr lang="pl-P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943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pl-PL"/>
              <a:t>Kliknij, aby edytować styl</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Date Placeholder 4"/>
          <p:cNvSpPr>
            <a:spLocks noGrp="1"/>
          </p:cNvSpPr>
          <p:nvPr>
            <p:ph type="dt" sz="half" idx="10"/>
          </p:nvPr>
        </p:nvSpPr>
        <p:spPr/>
        <p:txBody>
          <a:bodyPr/>
          <a:lstStyle/>
          <a:p>
            <a:fld id="{75A93C25-DAE5-4496-8183-1FEAB6BB1FF4}" type="datetimeFigureOut">
              <a:rPr lang="pl-PL" smtClean="0"/>
              <a:t>04.11.2022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4146027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pl-PL"/>
              <a:t>Kliknij, aby edytować styl</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Content Placeholder 3"/>
          <p:cNvSpPr>
            <a:spLocks noGrp="1"/>
          </p:cNvSpPr>
          <p:nvPr>
            <p:ph sz="half" idx="2"/>
          </p:nvPr>
        </p:nvSpPr>
        <p:spPr>
          <a:xfrm>
            <a:off x="1097280" y="2582334"/>
            <a:ext cx="4937760" cy="33782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Content Placeholder 5"/>
          <p:cNvSpPr>
            <a:spLocks noGrp="1"/>
          </p:cNvSpPr>
          <p:nvPr>
            <p:ph sz="quarter" idx="4"/>
          </p:nvPr>
        </p:nvSpPr>
        <p:spPr>
          <a:xfrm>
            <a:off x="6217920" y="2582334"/>
            <a:ext cx="4937760" cy="33782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7" name="Date Placeholder 6"/>
          <p:cNvSpPr>
            <a:spLocks noGrp="1"/>
          </p:cNvSpPr>
          <p:nvPr>
            <p:ph type="dt" sz="half" idx="10"/>
          </p:nvPr>
        </p:nvSpPr>
        <p:spPr/>
        <p:txBody>
          <a:bodyPr/>
          <a:lstStyle/>
          <a:p>
            <a:fld id="{75A93C25-DAE5-4496-8183-1FEAB6BB1FF4}" type="datetimeFigureOut">
              <a:rPr lang="pl-PL" smtClean="0"/>
              <a:t>04.11.2022</a:t>
            </a:fld>
            <a:endParaRPr lang="pl-PL"/>
          </a:p>
        </p:txBody>
      </p:sp>
      <p:sp>
        <p:nvSpPr>
          <p:cNvPr id="8" name="Footer Placeholder 7"/>
          <p:cNvSpPr>
            <a:spLocks noGrp="1"/>
          </p:cNvSpPr>
          <p:nvPr>
            <p:ph type="ftr" sz="quarter" idx="11"/>
          </p:nvPr>
        </p:nvSpPr>
        <p:spPr/>
        <p:txBody>
          <a:bodyPr/>
          <a:lstStyle/>
          <a:p>
            <a:endParaRPr lang="pl-PL"/>
          </a:p>
        </p:txBody>
      </p:sp>
      <p:sp>
        <p:nvSpPr>
          <p:cNvPr id="9" name="Slide Number Placeholder 8"/>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6259420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l-PL"/>
              <a:t>Kliknij, aby edytować styl</a:t>
            </a:r>
            <a:endParaRPr lang="en-US" dirty="0"/>
          </a:p>
        </p:txBody>
      </p:sp>
      <p:sp>
        <p:nvSpPr>
          <p:cNvPr id="3" name="Date Placeholder 2"/>
          <p:cNvSpPr>
            <a:spLocks noGrp="1"/>
          </p:cNvSpPr>
          <p:nvPr>
            <p:ph type="dt" sz="half" idx="10"/>
          </p:nvPr>
        </p:nvSpPr>
        <p:spPr/>
        <p:txBody>
          <a:bodyPr/>
          <a:lstStyle/>
          <a:p>
            <a:fld id="{75A93C25-DAE5-4496-8183-1FEAB6BB1FF4}" type="datetimeFigureOut">
              <a:rPr lang="pl-PL" smtClean="0"/>
              <a:t>04.11.2022</a:t>
            </a:fld>
            <a:endParaRPr lang="pl-PL"/>
          </a:p>
        </p:txBody>
      </p:sp>
      <p:sp>
        <p:nvSpPr>
          <p:cNvPr id="4" name="Footer Placeholder 3"/>
          <p:cNvSpPr>
            <a:spLocks noGrp="1"/>
          </p:cNvSpPr>
          <p:nvPr>
            <p:ph type="ftr" sz="quarter" idx="11"/>
          </p:nvPr>
        </p:nvSpPr>
        <p:spPr/>
        <p:txBody>
          <a:bodyPr/>
          <a:lstStyle/>
          <a:p>
            <a:endParaRPr lang="pl-PL"/>
          </a:p>
        </p:txBody>
      </p:sp>
      <p:sp>
        <p:nvSpPr>
          <p:cNvPr id="5" name="Slide Number Placeholder 4"/>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35251858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usty">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75A93C25-DAE5-4496-8183-1FEAB6BB1FF4}" type="datetimeFigureOut">
              <a:rPr lang="pl-PL" smtClean="0"/>
              <a:t>04.11.2022</a:t>
            </a:fld>
            <a:endParaRPr lang="pl-P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pl-PL"/>
          </a:p>
        </p:txBody>
      </p:sp>
      <p:sp>
        <p:nvSpPr>
          <p:cNvPr id="9" name="Slide Number Placeholder 8"/>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5432775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pl-PL"/>
              <a:t>Kliknij, aby edytować styl</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75A93C25-DAE5-4496-8183-1FEAB6BB1FF4}" type="datetimeFigureOut">
              <a:rPr lang="pl-PL" smtClean="0"/>
              <a:t>04.11.2022</a:t>
            </a:fld>
            <a:endParaRPr lang="pl-P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pl-P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B3D5AA35-BF00-454B-84CE-F9764C186E08}" type="slidenum">
              <a:rPr lang="pl-PL" smtClean="0"/>
              <a:t>‹#›</a:t>
            </a:fld>
            <a:endParaRPr lang="pl-PL"/>
          </a:p>
        </p:txBody>
      </p:sp>
    </p:spTree>
    <p:extLst>
      <p:ext uri="{BB962C8B-B14F-4D97-AF65-F5344CB8AC3E}">
        <p14:creationId xmlns:p14="http://schemas.microsoft.com/office/powerpoint/2010/main" val="5829024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pl-PL"/>
              <a:t>Kliknij, aby edytować styl</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l-PL"/>
              <a:t>Kliknij ikonę, aby dodać obraz</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l-PL"/>
              <a:t>Kliknij, aby edytować style wzorca tekstu</a:t>
            </a:r>
          </a:p>
        </p:txBody>
      </p:sp>
      <p:sp>
        <p:nvSpPr>
          <p:cNvPr id="5" name="Date Placeholder 4"/>
          <p:cNvSpPr>
            <a:spLocks noGrp="1"/>
          </p:cNvSpPr>
          <p:nvPr>
            <p:ph type="dt" sz="half" idx="10"/>
          </p:nvPr>
        </p:nvSpPr>
        <p:spPr/>
        <p:txBody>
          <a:bodyPr/>
          <a:lstStyle/>
          <a:p>
            <a:fld id="{75A93C25-DAE5-4496-8183-1FEAB6BB1FF4}" type="datetimeFigureOut">
              <a:rPr lang="pl-PL" smtClean="0"/>
              <a:t>04.11.2022</a:t>
            </a:fld>
            <a:endParaRPr lang="pl-PL"/>
          </a:p>
        </p:txBody>
      </p:sp>
      <p:sp>
        <p:nvSpPr>
          <p:cNvPr id="6" name="Footer Placeholder 5"/>
          <p:cNvSpPr>
            <a:spLocks noGrp="1"/>
          </p:cNvSpPr>
          <p:nvPr>
            <p:ph type="ftr" sz="quarter" idx="11"/>
          </p:nvPr>
        </p:nvSpPr>
        <p:spPr/>
        <p:txBody>
          <a:bodyPr/>
          <a:lstStyle/>
          <a:p>
            <a:endParaRPr lang="pl-PL"/>
          </a:p>
        </p:txBody>
      </p:sp>
      <p:sp>
        <p:nvSpPr>
          <p:cNvPr id="7" name="Slide Number Placeholder 6"/>
          <p:cNvSpPr>
            <a:spLocks noGrp="1"/>
          </p:cNvSpPr>
          <p:nvPr>
            <p:ph type="sldNum" sz="quarter" idx="12"/>
          </p:nvPr>
        </p:nvSpPr>
        <p:spPr/>
        <p:txBody>
          <a:bodyPr/>
          <a:lstStyle/>
          <a:p>
            <a:fld id="{B3D5AA35-BF00-454B-84CE-F9764C186E08}" type="slidenum">
              <a:rPr lang="pl-PL" smtClean="0"/>
              <a:t>‹#›</a:t>
            </a:fld>
            <a:endParaRPr lang="pl-PL"/>
          </a:p>
        </p:txBody>
      </p:sp>
    </p:spTree>
    <p:extLst>
      <p:ext uri="{BB962C8B-B14F-4D97-AF65-F5344CB8AC3E}">
        <p14:creationId xmlns:p14="http://schemas.microsoft.com/office/powerpoint/2010/main" val="23071051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pl-PL"/>
              <a:t>Kliknij, aby edytować styl</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75A93C25-DAE5-4496-8183-1FEAB6BB1FF4}" type="datetimeFigureOut">
              <a:rPr lang="pl-PL" smtClean="0"/>
              <a:t>04.11.2022</a:t>
            </a:fld>
            <a:endParaRPr lang="pl-P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pl-P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B3D5AA35-BF00-454B-84CE-F9764C186E08}" type="slidenum">
              <a:rPr lang="pl-PL" smtClean="0"/>
              <a:t>‹#›</a:t>
            </a:fld>
            <a:endParaRPr lang="pl-P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915874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endParaRPr lang="en-US" dirty="0"/>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pl-PL"/>
              <a:t>Edytuj style wzorca tekstu
Drugi poziom
Trzeci poziom
Czwarty poziom
Piąty poziom</a:t>
            </a:r>
            <a:endParaRPr lang="en-US" dirty="0"/>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08F3C4-ECBA-8A45-9B25-222BB5DC3C42}" type="datetimeFigureOut">
              <a:rPr lang="pl-PL" smtClean="0"/>
              <a:t>04.11.2022</a:t>
            </a:fld>
            <a:endParaRPr lang="pl-PL"/>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C112C-2D4B-1746-B8C5-A3D5283274AC}" type="slidenum">
              <a:rPr lang="pl-PL" smtClean="0"/>
              <a:t>‹#›</a:t>
            </a:fld>
            <a:endParaRPr lang="pl-PL"/>
          </a:p>
        </p:txBody>
      </p:sp>
    </p:spTree>
    <p:extLst>
      <p:ext uri="{BB962C8B-B14F-4D97-AF65-F5344CB8AC3E}">
        <p14:creationId xmlns:p14="http://schemas.microsoft.com/office/powerpoint/2010/main" val="3010483762"/>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2" Type="http://schemas.openxmlformats.org/officeDocument/2006/relationships/hyperlink" Target="mailto:marcin.chelkowski@ivwpolska.pl"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pole tekstowe 3">
            <a:extLst>
              <a:ext uri="{FF2B5EF4-FFF2-40B4-BE49-F238E27FC236}">
                <a16:creationId xmlns:a16="http://schemas.microsoft.com/office/drawing/2014/main" id="{552C5618-242E-C14D-8097-5327F353224C}"/>
              </a:ext>
            </a:extLst>
          </p:cNvPr>
          <p:cNvSpPr txBox="1"/>
          <p:nvPr/>
        </p:nvSpPr>
        <p:spPr>
          <a:xfrm>
            <a:off x="0" y="3358130"/>
            <a:ext cx="6672696" cy="666977"/>
          </a:xfrm>
          <a:prstGeom prst="rect">
            <a:avLst/>
          </a:prstGeom>
          <a:noFill/>
        </p:spPr>
        <p:txBody>
          <a:bodyPr wrap="square" rtlCol="0">
            <a:spAutoFit/>
          </a:bodyPr>
          <a:lstStyle/>
          <a:p>
            <a:pPr defTabSz="914354"/>
            <a:r>
              <a:rPr lang="pl-PL" sz="1867" dirty="0">
                <a:solidFill>
                  <a:prstClr val="black"/>
                </a:solidFill>
                <a:latin typeface="Arial" panose="020B0604020202020204" pitchFamily="34" charset="0"/>
                <a:cs typeface="Arial" panose="020B0604020202020204" pitchFamily="34" charset="0"/>
              </a:rPr>
              <a:t>Studia podyplomowe</a:t>
            </a:r>
          </a:p>
          <a:p>
            <a:pPr defTabSz="914354"/>
            <a:r>
              <a:rPr lang="pl-PL" sz="1867" dirty="0">
                <a:solidFill>
                  <a:prstClr val="black"/>
                </a:solidFill>
                <a:latin typeface="Arial" panose="020B0604020202020204" pitchFamily="34" charset="0"/>
                <a:cs typeface="Arial" panose="020B0604020202020204" pitchFamily="34" charset="0"/>
              </a:rPr>
              <a:t>„Zarządzanie środowiskowe” ed. 15</a:t>
            </a:r>
          </a:p>
        </p:txBody>
      </p:sp>
      <p:sp>
        <p:nvSpPr>
          <p:cNvPr id="5" name="pole tekstowe 4">
            <a:extLst>
              <a:ext uri="{FF2B5EF4-FFF2-40B4-BE49-F238E27FC236}">
                <a16:creationId xmlns:a16="http://schemas.microsoft.com/office/drawing/2014/main" id="{CE0F9874-06ED-B448-87E8-5E82AA77A7BE}"/>
              </a:ext>
            </a:extLst>
          </p:cNvPr>
          <p:cNvSpPr txBox="1"/>
          <p:nvPr/>
        </p:nvSpPr>
        <p:spPr>
          <a:xfrm>
            <a:off x="0" y="4416721"/>
            <a:ext cx="8289768" cy="584775"/>
          </a:xfrm>
          <a:prstGeom prst="rect">
            <a:avLst/>
          </a:prstGeom>
          <a:noFill/>
        </p:spPr>
        <p:txBody>
          <a:bodyPr wrap="square" rtlCol="0">
            <a:spAutoFit/>
          </a:bodyPr>
          <a:lstStyle/>
          <a:p>
            <a:pPr defTabSz="914354">
              <a:defRPr/>
            </a:pPr>
            <a:r>
              <a:rPr lang="pl-PL" sz="3200" b="1" dirty="0">
                <a:solidFill>
                  <a:srgbClr val="15306F"/>
                </a:solidFill>
                <a:latin typeface="Arial" panose="020B0604020202020204" pitchFamily="34" charset="0"/>
                <a:cs typeface="Arial" panose="020B0604020202020204" pitchFamily="34" charset="0"/>
              </a:rPr>
              <a:t>Prawo polskie i UE a ochrona środowiska</a:t>
            </a:r>
          </a:p>
        </p:txBody>
      </p:sp>
      <p:sp>
        <p:nvSpPr>
          <p:cNvPr id="6" name="pole tekstowe 5">
            <a:extLst>
              <a:ext uri="{FF2B5EF4-FFF2-40B4-BE49-F238E27FC236}">
                <a16:creationId xmlns:a16="http://schemas.microsoft.com/office/drawing/2014/main" id="{CB968A7E-18C1-E046-997D-4513A092E8A5}"/>
              </a:ext>
            </a:extLst>
          </p:cNvPr>
          <p:cNvSpPr txBox="1"/>
          <p:nvPr/>
        </p:nvSpPr>
        <p:spPr>
          <a:xfrm>
            <a:off x="0" y="5422000"/>
            <a:ext cx="5569528" cy="379656"/>
          </a:xfrm>
          <a:prstGeom prst="rect">
            <a:avLst/>
          </a:prstGeom>
          <a:noFill/>
        </p:spPr>
        <p:txBody>
          <a:bodyPr wrap="square" rtlCol="0">
            <a:spAutoFit/>
          </a:bodyPr>
          <a:lstStyle/>
          <a:p>
            <a:pPr defTabSz="914354"/>
            <a:r>
              <a:rPr lang="pl-PL" sz="1867" dirty="0">
                <a:solidFill>
                  <a:prstClr val="black"/>
                </a:solidFill>
                <a:latin typeface="Arial" panose="020B0604020202020204" pitchFamily="34" charset="0"/>
                <a:cs typeface="Arial" panose="020B0604020202020204" pitchFamily="34" charset="0"/>
              </a:rPr>
              <a:t>Marcin Chełkowski</a:t>
            </a:r>
          </a:p>
        </p:txBody>
      </p:sp>
      <p:sp>
        <p:nvSpPr>
          <p:cNvPr id="7" name="pole tekstowe 6">
            <a:extLst>
              <a:ext uri="{FF2B5EF4-FFF2-40B4-BE49-F238E27FC236}">
                <a16:creationId xmlns:a16="http://schemas.microsoft.com/office/drawing/2014/main" id="{99238F53-9524-E240-8E9C-35DF4A8261FF}"/>
              </a:ext>
            </a:extLst>
          </p:cNvPr>
          <p:cNvSpPr txBox="1"/>
          <p:nvPr/>
        </p:nvSpPr>
        <p:spPr>
          <a:xfrm>
            <a:off x="0" y="5791332"/>
            <a:ext cx="5569528" cy="379656"/>
          </a:xfrm>
          <a:prstGeom prst="rect">
            <a:avLst/>
          </a:prstGeom>
          <a:noFill/>
        </p:spPr>
        <p:txBody>
          <a:bodyPr wrap="square" rtlCol="0">
            <a:spAutoFit/>
          </a:bodyPr>
          <a:lstStyle/>
          <a:p>
            <a:pPr defTabSz="914354"/>
            <a:r>
              <a:rPr lang="pl-PL" sz="1867" dirty="0">
                <a:solidFill>
                  <a:prstClr val="black"/>
                </a:solidFill>
                <a:latin typeface="Arial" panose="020B0604020202020204" pitchFamily="34" charset="0"/>
                <a:cs typeface="Arial" panose="020B0604020202020204" pitchFamily="34" charset="0"/>
              </a:rPr>
              <a:t>5 listopada 2022 </a:t>
            </a:r>
          </a:p>
        </p:txBody>
      </p:sp>
    </p:spTree>
    <p:extLst>
      <p:ext uri="{BB962C8B-B14F-4D97-AF65-F5344CB8AC3E}">
        <p14:creationId xmlns:p14="http://schemas.microsoft.com/office/powerpoint/2010/main" val="12380912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464F73A-3BD9-43BD-87B8-D98335E8B6C0}"/>
              </a:ext>
            </a:extLst>
          </p:cNvPr>
          <p:cNvSpPr>
            <a:spLocks noGrp="1"/>
          </p:cNvSpPr>
          <p:nvPr>
            <p:ph type="title"/>
          </p:nvPr>
        </p:nvSpPr>
        <p:spPr/>
        <p:txBody>
          <a:bodyPr/>
          <a:lstStyle/>
          <a:p>
            <a:r>
              <a:rPr lang="pl-PL" dirty="0"/>
              <a:t>Inne uwarunkowania mające wpływ na proces legislacyjny</a:t>
            </a:r>
          </a:p>
        </p:txBody>
      </p:sp>
      <p:sp>
        <p:nvSpPr>
          <p:cNvPr id="3" name="Symbol zastępczy zawartości 2">
            <a:extLst>
              <a:ext uri="{FF2B5EF4-FFF2-40B4-BE49-F238E27FC236}">
                <a16:creationId xmlns:a16="http://schemas.microsoft.com/office/drawing/2014/main" id="{989A294F-6BA6-4D60-808A-BE79A7F1A105}"/>
              </a:ext>
            </a:extLst>
          </p:cNvPr>
          <p:cNvSpPr>
            <a:spLocks noGrp="1"/>
          </p:cNvSpPr>
          <p:nvPr>
            <p:ph idx="1"/>
          </p:nvPr>
        </p:nvSpPr>
        <p:spPr/>
        <p:txBody>
          <a:bodyPr/>
          <a:lstStyle/>
          <a:p>
            <a:pPr marL="288000" indent="-396000">
              <a:buFont typeface="Wingdings" panose="05000000000000000000" pitchFamily="2" charset="2"/>
              <a:buChar char="q"/>
            </a:pPr>
            <a:r>
              <a:rPr lang="pl-PL" dirty="0"/>
              <a:t>Zasada pierwszeństwa prawa unijnego,</a:t>
            </a:r>
          </a:p>
          <a:p>
            <a:pPr marL="396000" indent="-396000">
              <a:buFont typeface="Wingdings" panose="05000000000000000000" pitchFamily="2" charset="2"/>
              <a:buChar char="q"/>
            </a:pPr>
            <a:r>
              <a:rPr lang="pl-PL" dirty="0"/>
              <a:t>Trudniejsze procedowanie projektów ustaw zgłaszanych przez Rząd – obowiązkowe konsultacje międzyresortowe oraz konsultacje społeczne.</a:t>
            </a:r>
          </a:p>
        </p:txBody>
      </p:sp>
    </p:spTree>
    <p:extLst>
      <p:ext uri="{BB962C8B-B14F-4D97-AF65-F5344CB8AC3E}">
        <p14:creationId xmlns:p14="http://schemas.microsoft.com/office/powerpoint/2010/main" val="3599582008"/>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8CDFBE7-B384-4286-A237-B031328629E3}"/>
              </a:ext>
            </a:extLst>
          </p:cNvPr>
          <p:cNvSpPr>
            <a:spLocks noGrp="1"/>
          </p:cNvSpPr>
          <p:nvPr>
            <p:ph type="title"/>
          </p:nvPr>
        </p:nvSpPr>
        <p:spPr/>
        <p:txBody>
          <a:bodyPr/>
          <a:lstStyle/>
          <a:p>
            <a:r>
              <a:rPr lang="pl-PL" dirty="0"/>
              <a:t>Raport dla instalacji</a:t>
            </a:r>
          </a:p>
        </p:txBody>
      </p:sp>
      <p:sp>
        <p:nvSpPr>
          <p:cNvPr id="3" name="Symbol zastępczy zawartości 2">
            <a:extLst>
              <a:ext uri="{FF2B5EF4-FFF2-40B4-BE49-F238E27FC236}">
                <a16:creationId xmlns:a16="http://schemas.microsoft.com/office/drawing/2014/main" id="{BF901BCC-B285-41FF-AFC1-9BF752DBB8A5}"/>
              </a:ext>
            </a:extLst>
          </p:cNvPr>
          <p:cNvSpPr>
            <a:spLocks noGrp="1"/>
          </p:cNvSpPr>
          <p:nvPr>
            <p:ph idx="1"/>
          </p:nvPr>
        </p:nvSpPr>
        <p:spPr/>
        <p:txBody>
          <a:bodyPr>
            <a:normAutofit fontScale="92500" lnSpcReduction="20000"/>
          </a:bodyPr>
          <a:lstStyle/>
          <a:p>
            <a:r>
              <a:rPr lang="pl-PL" dirty="0"/>
              <a:t>Jeżeli planowane przedsięwzięcie jest związane z użyciem instalacji, porównanie proponowanej technologii z technologią spełniającą wymagania, o których mowa w art. 143 ustawy z dnia 27 kwietnia 2001 r. – Prawo ochrony środowiska – czyli z najlepszą dostępną techniką (BAT), muszącą spełniać wymagania:</a:t>
            </a:r>
          </a:p>
          <a:p>
            <a:pPr marL="457200" indent="-457200">
              <a:buFont typeface="+mj-lt"/>
              <a:buAutoNum type="arabicParenR"/>
            </a:pPr>
            <a:r>
              <a:rPr lang="pl-PL" dirty="0"/>
              <a:t>stosowanie substancji o małym potencjale zagrożeń;</a:t>
            </a:r>
          </a:p>
          <a:p>
            <a:pPr marL="457200" indent="-457200">
              <a:buFont typeface="+mj-lt"/>
              <a:buAutoNum type="arabicParenR"/>
            </a:pPr>
            <a:r>
              <a:rPr lang="pl-PL" dirty="0"/>
              <a:t>efektywne wytwarzanie oraz wykorzystanie energii;</a:t>
            </a:r>
          </a:p>
          <a:p>
            <a:pPr marL="457200" indent="-457200">
              <a:buFont typeface="+mj-lt"/>
              <a:buAutoNum type="arabicParenR"/>
            </a:pPr>
            <a:r>
              <a:rPr lang="pl-PL" dirty="0"/>
              <a:t>zapewnienie racjonalnego zużycia wody i innych surowców oraz materiałów i paliw;</a:t>
            </a:r>
          </a:p>
          <a:p>
            <a:pPr marL="457200" indent="-457200">
              <a:buFont typeface="+mj-lt"/>
              <a:buAutoNum type="arabicParenR"/>
            </a:pPr>
            <a:r>
              <a:rPr lang="pl-PL" dirty="0"/>
              <a:t>stosowanie technologii bezodpadowych i małoodpadowych oraz możliwość odzysku powstających odpadów;</a:t>
            </a:r>
          </a:p>
          <a:p>
            <a:pPr marL="457200" indent="-457200">
              <a:buFont typeface="+mj-lt"/>
              <a:buAutoNum type="arabicParenR"/>
            </a:pPr>
            <a:r>
              <a:rPr lang="pl-PL" dirty="0"/>
              <a:t>rodzaj, zasięg oraz wielkość emisji;</a:t>
            </a:r>
          </a:p>
          <a:p>
            <a:pPr marL="457200" indent="-457200">
              <a:buFont typeface="+mj-lt"/>
              <a:buAutoNum type="arabicParenR"/>
            </a:pPr>
            <a:r>
              <a:rPr lang="pl-PL" dirty="0"/>
              <a:t>wykorzystywanie porównywalnych procesów i metod, które zostały skutecznie zastosowane w skali przemysłowej;</a:t>
            </a:r>
          </a:p>
          <a:p>
            <a:pPr marL="457200" indent="-457200">
              <a:buFont typeface="+mj-lt"/>
              <a:buAutoNum type="arabicParenR"/>
            </a:pPr>
            <a:r>
              <a:rPr lang="pl-PL" dirty="0"/>
              <a:t>postęp naukowo-techniczny.</a:t>
            </a:r>
          </a:p>
        </p:txBody>
      </p:sp>
    </p:spTree>
    <p:extLst>
      <p:ext uri="{BB962C8B-B14F-4D97-AF65-F5344CB8AC3E}">
        <p14:creationId xmlns:p14="http://schemas.microsoft.com/office/powerpoint/2010/main" val="412793519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9298C21-6C9D-49A1-8AE5-53AB7F44EBDC}"/>
              </a:ext>
            </a:extLst>
          </p:cNvPr>
          <p:cNvSpPr>
            <a:spLocks noGrp="1"/>
          </p:cNvSpPr>
          <p:nvPr>
            <p:ph type="title"/>
          </p:nvPr>
        </p:nvSpPr>
        <p:spPr/>
        <p:txBody>
          <a:bodyPr/>
          <a:lstStyle/>
          <a:p>
            <a:r>
              <a:rPr lang="pl-PL" dirty="0"/>
              <a:t>Cele środowiskowe</a:t>
            </a:r>
          </a:p>
        </p:txBody>
      </p:sp>
      <p:sp>
        <p:nvSpPr>
          <p:cNvPr id="3" name="Symbol zastępczy zawartości 2">
            <a:extLst>
              <a:ext uri="{FF2B5EF4-FFF2-40B4-BE49-F238E27FC236}">
                <a16:creationId xmlns:a16="http://schemas.microsoft.com/office/drawing/2014/main" id="{39B8ADA7-7020-4C1E-9B37-B26CF52A56D5}"/>
              </a:ext>
            </a:extLst>
          </p:cNvPr>
          <p:cNvSpPr>
            <a:spLocks noGrp="1"/>
          </p:cNvSpPr>
          <p:nvPr>
            <p:ph idx="1"/>
          </p:nvPr>
        </p:nvSpPr>
        <p:spPr/>
        <p:txBody>
          <a:bodyPr/>
          <a:lstStyle/>
          <a:p>
            <a:r>
              <a:rPr lang="pl-PL" dirty="0"/>
              <a:t>W raporcie o oddziaływaniu na środowisko należy odnieść się do celów środowiskowych, które wynikają z dokumentów strategicznych, istotnych z punktu widzenia realizacji przedsięwzięcia.</a:t>
            </a:r>
          </a:p>
          <a:p>
            <a:r>
              <a:rPr lang="pl-PL" dirty="0"/>
              <a:t>Zgodnie z zasadami dobrej praktyki odnosimy się do celów środowiskowych UE oraz krajowych strategii ponadregionalnych i zintegrowanych.</a:t>
            </a:r>
          </a:p>
        </p:txBody>
      </p:sp>
    </p:spTree>
    <p:extLst>
      <p:ext uri="{BB962C8B-B14F-4D97-AF65-F5344CB8AC3E}">
        <p14:creationId xmlns:p14="http://schemas.microsoft.com/office/powerpoint/2010/main" val="1548765418"/>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8D49FBB-770B-4CB2-989F-B5D2EC6A7933}"/>
              </a:ext>
            </a:extLst>
          </p:cNvPr>
          <p:cNvSpPr>
            <a:spLocks noGrp="1"/>
          </p:cNvSpPr>
          <p:nvPr>
            <p:ph type="title"/>
          </p:nvPr>
        </p:nvSpPr>
        <p:spPr/>
        <p:txBody>
          <a:bodyPr/>
          <a:lstStyle/>
          <a:p>
            <a:r>
              <a:rPr lang="pl-PL" dirty="0"/>
              <a:t>Strategie ponadregionalne – </a:t>
            </a:r>
            <a:r>
              <a:rPr lang="pl-PL" sz="3200" dirty="0"/>
              <a:t>dotychczasowe</a:t>
            </a:r>
          </a:p>
        </p:txBody>
      </p:sp>
      <p:sp>
        <p:nvSpPr>
          <p:cNvPr id="3" name="Symbol zastępczy zawartości 2">
            <a:extLst>
              <a:ext uri="{FF2B5EF4-FFF2-40B4-BE49-F238E27FC236}">
                <a16:creationId xmlns:a16="http://schemas.microsoft.com/office/drawing/2014/main" id="{F611BDE7-BE32-45D4-91A1-1DC5857F1592}"/>
              </a:ext>
            </a:extLst>
          </p:cNvPr>
          <p:cNvSpPr>
            <a:spLocks noGrp="1"/>
          </p:cNvSpPr>
          <p:nvPr>
            <p:ph idx="1"/>
          </p:nvPr>
        </p:nvSpPr>
        <p:spPr/>
        <p:txBody>
          <a:bodyPr/>
          <a:lstStyle/>
          <a:p>
            <a:pPr marL="457200" indent="-457200">
              <a:buFont typeface="+mj-lt"/>
              <a:buAutoNum type="arabicParenR"/>
            </a:pPr>
            <a:r>
              <a:rPr lang="pl-PL" dirty="0"/>
              <a:t>Strategia rozwoju społeczno-gospodarczego Polski Wschodniej do roku 2020</a:t>
            </a:r>
          </a:p>
          <a:p>
            <a:pPr marL="457200" indent="-457200">
              <a:buFont typeface="+mj-lt"/>
              <a:buAutoNum type="arabicParenR"/>
            </a:pPr>
            <a:r>
              <a:rPr lang="pl-PL" dirty="0"/>
              <a:t>Strategia Rozwoju Polski Południowej do roku 2020</a:t>
            </a:r>
          </a:p>
          <a:p>
            <a:pPr marL="457200" indent="-457200">
              <a:buFont typeface="+mj-lt"/>
              <a:buAutoNum type="arabicParenR"/>
            </a:pPr>
            <a:r>
              <a:rPr lang="pl-PL" dirty="0"/>
              <a:t>Strategia Rozwoju Polski Zachodniej do roku 2020</a:t>
            </a:r>
          </a:p>
          <a:p>
            <a:pPr marL="457200" indent="-457200">
              <a:buFont typeface="+mj-lt"/>
              <a:buAutoNum type="arabicParenR"/>
            </a:pPr>
            <a:r>
              <a:rPr lang="pl-PL" dirty="0"/>
              <a:t>Strategia Rozwoju Polski Centralnej do roku 2020 z perspektywą 2030 </a:t>
            </a:r>
          </a:p>
          <a:p>
            <a:endParaRPr lang="pl-PL" dirty="0"/>
          </a:p>
        </p:txBody>
      </p:sp>
    </p:spTree>
    <p:extLst>
      <p:ext uri="{BB962C8B-B14F-4D97-AF65-F5344CB8AC3E}">
        <p14:creationId xmlns:p14="http://schemas.microsoft.com/office/powerpoint/2010/main" val="3117875776"/>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6C1B802-4581-4386-A2BE-CCFF63B3F851}"/>
              </a:ext>
            </a:extLst>
          </p:cNvPr>
          <p:cNvSpPr>
            <a:spLocks noGrp="1"/>
          </p:cNvSpPr>
          <p:nvPr>
            <p:ph type="title"/>
          </p:nvPr>
        </p:nvSpPr>
        <p:spPr/>
        <p:txBody>
          <a:bodyPr/>
          <a:lstStyle/>
          <a:p>
            <a:r>
              <a:rPr lang="pl-PL" dirty="0"/>
              <a:t>Strategie zintegrowane</a:t>
            </a:r>
          </a:p>
        </p:txBody>
      </p:sp>
      <p:sp>
        <p:nvSpPr>
          <p:cNvPr id="3" name="Symbol zastępczy zawartości 2">
            <a:extLst>
              <a:ext uri="{FF2B5EF4-FFF2-40B4-BE49-F238E27FC236}">
                <a16:creationId xmlns:a16="http://schemas.microsoft.com/office/drawing/2014/main" id="{E3CF25E5-D6FE-451B-9F7A-E312338A3ED6}"/>
              </a:ext>
            </a:extLst>
          </p:cNvPr>
          <p:cNvSpPr>
            <a:spLocks noGrp="1"/>
          </p:cNvSpPr>
          <p:nvPr>
            <p:ph idx="1"/>
          </p:nvPr>
        </p:nvSpPr>
        <p:spPr/>
        <p:txBody>
          <a:bodyPr/>
          <a:lstStyle/>
          <a:p>
            <a:pPr marL="457200" indent="-457200">
              <a:buFont typeface="+mj-lt"/>
              <a:buAutoNum type="arabicParenR"/>
            </a:pPr>
            <a:r>
              <a:rPr lang="pl-PL" dirty="0"/>
              <a:t>Polityka ekologiczna państwa 2030 – Strategia rozwoju w obszarze środowiska i gospodarki wodnej,</a:t>
            </a:r>
          </a:p>
          <a:p>
            <a:pPr marL="457200" indent="-457200">
              <a:buFont typeface="+mj-lt"/>
              <a:buAutoNum type="arabicParenR"/>
            </a:pPr>
            <a:r>
              <a:rPr lang="pl-PL" dirty="0"/>
              <a:t>Krajowa Strategia Rozwoju Regionalnego 2030,</a:t>
            </a:r>
          </a:p>
          <a:p>
            <a:pPr marL="457200" indent="-457200">
              <a:buFont typeface="+mj-lt"/>
              <a:buAutoNum type="arabicParenR"/>
            </a:pPr>
            <a:r>
              <a:rPr lang="pl-PL" dirty="0"/>
              <a:t>Strategia Zrównoważonego Rozwoju Transportu 2030,</a:t>
            </a:r>
          </a:p>
          <a:p>
            <a:pPr marL="457200" indent="-457200">
              <a:buFont typeface="+mj-lt"/>
              <a:buAutoNum type="arabicParenR"/>
            </a:pPr>
            <a:r>
              <a:rPr lang="pl-PL" dirty="0"/>
              <a:t>Strategia Zrównoważonego Rozwoju Wsi, Rolnictwa i Rybactwa 2030,</a:t>
            </a:r>
          </a:p>
          <a:p>
            <a:pPr marL="457200" indent="-457200">
              <a:buFont typeface="+mj-lt"/>
              <a:buAutoNum type="arabicParenR"/>
            </a:pPr>
            <a:r>
              <a:rPr lang="pl-PL" dirty="0"/>
              <a:t>Strategia Rozwoju Kapitału Społecznego,</a:t>
            </a:r>
          </a:p>
          <a:p>
            <a:pPr marL="457200" indent="-457200">
              <a:buFont typeface="+mj-lt"/>
              <a:buAutoNum type="arabicParenR"/>
            </a:pPr>
            <a:r>
              <a:rPr lang="pl-PL" dirty="0"/>
              <a:t>Polityka Energetyczna Polski do 2040 r.</a:t>
            </a:r>
          </a:p>
          <a:p>
            <a:endParaRPr lang="pl-PL" dirty="0"/>
          </a:p>
        </p:txBody>
      </p:sp>
    </p:spTree>
    <p:extLst>
      <p:ext uri="{BB962C8B-B14F-4D97-AF65-F5344CB8AC3E}">
        <p14:creationId xmlns:p14="http://schemas.microsoft.com/office/powerpoint/2010/main" val="38708925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73F28B-D8D5-70A2-25F9-DD713B06D982}"/>
              </a:ext>
            </a:extLst>
          </p:cNvPr>
          <p:cNvSpPr>
            <a:spLocks noGrp="1"/>
          </p:cNvSpPr>
          <p:nvPr>
            <p:ph type="title"/>
          </p:nvPr>
        </p:nvSpPr>
        <p:spPr/>
        <p:txBody>
          <a:bodyPr/>
          <a:lstStyle/>
          <a:p>
            <a:r>
              <a:rPr lang="pl-PL" dirty="0"/>
              <a:t>Strategie w opracowaniu</a:t>
            </a:r>
          </a:p>
        </p:txBody>
      </p:sp>
      <p:sp>
        <p:nvSpPr>
          <p:cNvPr id="3" name="Symbol zastępczy zawartości 2">
            <a:extLst>
              <a:ext uri="{FF2B5EF4-FFF2-40B4-BE49-F238E27FC236}">
                <a16:creationId xmlns:a16="http://schemas.microsoft.com/office/drawing/2014/main" id="{F3C002FF-466F-4287-96F9-88A27C2E3139}"/>
              </a:ext>
            </a:extLst>
          </p:cNvPr>
          <p:cNvSpPr>
            <a:spLocks noGrp="1"/>
          </p:cNvSpPr>
          <p:nvPr>
            <p:ph idx="1"/>
          </p:nvPr>
        </p:nvSpPr>
        <p:spPr/>
        <p:txBody>
          <a:bodyPr/>
          <a:lstStyle/>
          <a:p>
            <a:r>
              <a:rPr lang="pl-PL" sz="2800" b="1" dirty="0"/>
              <a:t>Koncepcja rozwoju kraju do 2050 r. </a:t>
            </a:r>
            <a:r>
              <a:rPr lang="pl-PL" dirty="0"/>
              <a:t>jest obecnie w trakcie opracowywania i powinna zostać przyjęta przez Radę Ministrów do końca 2023 r. Dokument określi globalne trendy rozwojowe, ich potencjalny wpływ na Polskę oraz możliwe scenariusze rozwoju w perspektywie 30 lat. Koncepcja będzie zawierać wizję możliwych ścieżek rozwoju kraju oraz stan wiedzy na temat wpływu czynników globalnych na kształtowanie się sytuacji społeczno-gospodarczej oraz środowiskowo-przestrzennej.</a:t>
            </a:r>
          </a:p>
          <a:p>
            <a:endParaRPr lang="pl-PL" dirty="0"/>
          </a:p>
          <a:p>
            <a:r>
              <a:rPr lang="pl-PL" dirty="0"/>
              <a:t>Dokument będzie stanowić podstawę do przygotowania strategii rozwojowych. Rekomendacje w nim zawarte dotyczące sposobów, celów i kierunków działania podmiotów publicznych będą wykorzystywane przy aktualizacji strategii średniookresowych Rządu oraz będą stanowić punkt odniesienia przy opracowaniu strategii innych podmiotów publicznych (m.in. samorządów terytorialnych) oraz prywatnych.</a:t>
            </a:r>
          </a:p>
        </p:txBody>
      </p:sp>
    </p:spTree>
    <p:extLst>
      <p:ext uri="{BB962C8B-B14F-4D97-AF65-F5344CB8AC3E}">
        <p14:creationId xmlns:p14="http://schemas.microsoft.com/office/powerpoint/2010/main" val="29804546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73F28B-D8D5-70A2-25F9-DD713B06D982}"/>
              </a:ext>
            </a:extLst>
          </p:cNvPr>
          <p:cNvSpPr>
            <a:spLocks noGrp="1"/>
          </p:cNvSpPr>
          <p:nvPr>
            <p:ph type="title"/>
          </p:nvPr>
        </p:nvSpPr>
        <p:spPr/>
        <p:txBody>
          <a:bodyPr/>
          <a:lstStyle/>
          <a:p>
            <a:r>
              <a:rPr lang="pl-PL" dirty="0"/>
              <a:t>Strategia „centralna”</a:t>
            </a:r>
          </a:p>
        </p:txBody>
      </p:sp>
      <p:sp>
        <p:nvSpPr>
          <p:cNvPr id="3" name="Symbol zastępczy zawartości 2">
            <a:extLst>
              <a:ext uri="{FF2B5EF4-FFF2-40B4-BE49-F238E27FC236}">
                <a16:creationId xmlns:a16="http://schemas.microsoft.com/office/drawing/2014/main" id="{F3C002FF-466F-4287-96F9-88A27C2E3139}"/>
              </a:ext>
            </a:extLst>
          </p:cNvPr>
          <p:cNvSpPr>
            <a:spLocks noGrp="1"/>
          </p:cNvSpPr>
          <p:nvPr>
            <p:ph idx="1"/>
          </p:nvPr>
        </p:nvSpPr>
        <p:spPr/>
        <p:txBody>
          <a:bodyPr/>
          <a:lstStyle/>
          <a:p>
            <a:r>
              <a:rPr lang="pl-PL" sz="2800" b="1" dirty="0"/>
              <a:t>Strategia na rzecz Odpowiedzialnego Rozwoju do roku 2020 (z perspektywą do 2030 r.) </a:t>
            </a:r>
            <a:r>
              <a:rPr lang="pl-PL" dirty="0"/>
              <a:t>– SOR – została przyjęta przez Radę Ministrów 14 lutego 2017 r. Jest obowiązującym, kluczowym dokumentem państwa polskiego określającym cele, kierunki rozwoju społecznego, gospodarczego i przestrzennego w perspektywie średniookresowej.</a:t>
            </a:r>
          </a:p>
          <a:p>
            <a:endParaRPr lang="pl-PL" dirty="0"/>
          </a:p>
          <a:p>
            <a:r>
              <a:rPr lang="pl-PL" dirty="0"/>
              <a:t>W Strategii zawarte są rekomendacje dla realizacji polityk publicznych. Przyjęcie SOR zapoczątkowało również wdrażanie podejścia projektowego w administracji publicznej..</a:t>
            </a:r>
          </a:p>
        </p:txBody>
      </p:sp>
    </p:spTree>
    <p:extLst>
      <p:ext uri="{BB962C8B-B14F-4D97-AF65-F5344CB8AC3E}">
        <p14:creationId xmlns:p14="http://schemas.microsoft.com/office/powerpoint/2010/main" val="2858851677"/>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B5A5E84-2568-43B2-AC48-2999D02AE172}"/>
              </a:ext>
            </a:extLst>
          </p:cNvPr>
          <p:cNvSpPr>
            <a:spLocks noGrp="1"/>
          </p:cNvSpPr>
          <p:nvPr>
            <p:ph type="title"/>
          </p:nvPr>
        </p:nvSpPr>
        <p:spPr/>
        <p:txBody>
          <a:bodyPr/>
          <a:lstStyle/>
          <a:p>
            <a:r>
              <a:rPr lang="pl-PL" dirty="0"/>
              <a:t>Obszary ograniczonego użytkowania</a:t>
            </a:r>
          </a:p>
        </p:txBody>
      </p:sp>
      <p:sp>
        <p:nvSpPr>
          <p:cNvPr id="3" name="Symbol zastępczy zawartości 2">
            <a:extLst>
              <a:ext uri="{FF2B5EF4-FFF2-40B4-BE49-F238E27FC236}">
                <a16:creationId xmlns:a16="http://schemas.microsoft.com/office/drawing/2014/main" id="{31515E60-61AD-4D35-90DD-02CD02DB933B}"/>
              </a:ext>
            </a:extLst>
          </p:cNvPr>
          <p:cNvSpPr>
            <a:spLocks noGrp="1"/>
          </p:cNvSpPr>
          <p:nvPr>
            <p:ph idx="1"/>
          </p:nvPr>
        </p:nvSpPr>
        <p:spPr/>
        <p:txBody>
          <a:bodyPr/>
          <a:lstStyle/>
          <a:p>
            <a:r>
              <a:rPr lang="pl-PL" dirty="0"/>
              <a:t>Raport o oddziaływaniu na środowisko musi wskazać, czy dla planowanego przedsięwzięcia jest konieczne </a:t>
            </a:r>
            <a:r>
              <a:rPr lang="pl-PL" sz="2400" b="1" dirty="0"/>
              <a:t>ustanowienie obszaru ograniczonego użytkowania</a:t>
            </a:r>
            <a:r>
              <a:rPr lang="pl-PL" dirty="0"/>
              <a:t>, o którym mowa w ustawie z dnia 27 kwietnia 2001 r. – Prawo ochrony środowiska, oraz </a:t>
            </a:r>
            <a:r>
              <a:rPr lang="pl-PL" sz="2400" b="1" dirty="0"/>
              <a:t>określenie granic takiego obszaru</a:t>
            </a:r>
            <a:r>
              <a:rPr lang="pl-PL" dirty="0"/>
              <a:t>, ograniczeń w zakresie </a:t>
            </a:r>
            <a:r>
              <a:rPr lang="pl-PL" sz="2400" b="1" dirty="0"/>
              <a:t>przeznaczenia terenu</a:t>
            </a:r>
            <a:r>
              <a:rPr lang="pl-PL" dirty="0"/>
              <a:t>, wymagań technicznych dotyczących obiektów budowlanych i sposobów korzystania z nich; nie dotyczy to przedsięwzięć polegających na budowie lub przebudowie drogi oraz przedsięwzięć polegających na budowie lub przebudowie linii kolejowej lub lotniska użytku publicznego.</a:t>
            </a:r>
          </a:p>
          <a:p>
            <a:endParaRPr lang="pl-PL" dirty="0"/>
          </a:p>
        </p:txBody>
      </p:sp>
    </p:spTree>
    <p:extLst>
      <p:ext uri="{BB962C8B-B14F-4D97-AF65-F5344CB8AC3E}">
        <p14:creationId xmlns:p14="http://schemas.microsoft.com/office/powerpoint/2010/main" val="321998561"/>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B5A5E84-2568-43B2-AC48-2999D02AE172}"/>
              </a:ext>
            </a:extLst>
          </p:cNvPr>
          <p:cNvSpPr>
            <a:spLocks noGrp="1"/>
          </p:cNvSpPr>
          <p:nvPr>
            <p:ph type="title"/>
          </p:nvPr>
        </p:nvSpPr>
        <p:spPr/>
        <p:txBody>
          <a:bodyPr/>
          <a:lstStyle/>
          <a:p>
            <a:r>
              <a:rPr lang="pl-PL" dirty="0"/>
              <a:t>Obszary ograniczonego użytkowania</a:t>
            </a:r>
          </a:p>
        </p:txBody>
      </p:sp>
      <p:sp>
        <p:nvSpPr>
          <p:cNvPr id="3" name="Symbol zastępczy zawartości 2">
            <a:extLst>
              <a:ext uri="{FF2B5EF4-FFF2-40B4-BE49-F238E27FC236}">
                <a16:creationId xmlns:a16="http://schemas.microsoft.com/office/drawing/2014/main" id="{31515E60-61AD-4D35-90DD-02CD02DB933B}"/>
              </a:ext>
            </a:extLst>
          </p:cNvPr>
          <p:cNvSpPr>
            <a:spLocks noGrp="1"/>
          </p:cNvSpPr>
          <p:nvPr>
            <p:ph idx="1"/>
          </p:nvPr>
        </p:nvSpPr>
        <p:spPr/>
        <p:txBody>
          <a:bodyPr/>
          <a:lstStyle/>
          <a:p>
            <a:r>
              <a:rPr lang="pl-PL" sz="2400" b="1" dirty="0"/>
              <a:t>Jeżeli z przeglądu ekologicznego </a:t>
            </a:r>
            <a:r>
              <a:rPr lang="pl-PL" dirty="0"/>
              <a:t>albo z </a:t>
            </a:r>
            <a:r>
              <a:rPr lang="pl-PL" sz="2400" b="1" dirty="0"/>
              <a:t>oceny oddziaływania przedsięwzięcia na środowisko</a:t>
            </a:r>
            <a:r>
              <a:rPr lang="pl-PL" dirty="0"/>
              <a:t> wymaganej przepisami ustawy z dnia 3 października 2008 r. o udostępnianiu informacji o środowisku i jego ochronie, udziale społeczeństwa w ochronie środowiska oraz o ocenach oddziaływania na środowisko, albo z analizy </a:t>
            </a:r>
            <a:r>
              <a:rPr lang="pl-PL" dirty="0" err="1"/>
              <a:t>porealizacyjnej</a:t>
            </a:r>
            <a:r>
              <a:rPr lang="pl-PL" dirty="0"/>
              <a:t> </a:t>
            </a:r>
            <a:r>
              <a:rPr lang="pl-PL" sz="2400" b="1" dirty="0"/>
              <a:t>wynika, że </a:t>
            </a:r>
            <a:r>
              <a:rPr lang="pl-PL" dirty="0"/>
              <a:t>mimo zastosowania dostępnych rozwiązań technicznych, technologicznych i organizacyjnych </a:t>
            </a:r>
            <a:r>
              <a:rPr lang="pl-PL" sz="2400" b="1" dirty="0"/>
              <a:t>nie mogą być dotrzymane standardy jakości środowiska poza terenem zakładu lub innego obiektu</a:t>
            </a:r>
            <a:r>
              <a:rPr lang="pl-PL" dirty="0"/>
              <a:t>, to dla oczyszczalni ścieków, składowiska odpadów komunalnych, kompostowni, trasy komunikacyjnej, lotniska, linii i stacji elektroenergetycznej, obiektów sieci gazowej oraz instalacji radiokomunikacyjnej, radionawigacyjnej i radiolokacyjnej </a:t>
            </a:r>
            <a:r>
              <a:rPr lang="pl-PL" sz="2400" b="1" dirty="0"/>
              <a:t>tworzy się obszar ograniczonego użytkowania</a:t>
            </a:r>
            <a:r>
              <a:rPr lang="pl-PL" dirty="0"/>
              <a:t>.</a:t>
            </a:r>
          </a:p>
          <a:p>
            <a:endParaRPr lang="pl-PL" dirty="0"/>
          </a:p>
        </p:txBody>
      </p:sp>
    </p:spTree>
    <p:extLst>
      <p:ext uri="{BB962C8B-B14F-4D97-AF65-F5344CB8AC3E}">
        <p14:creationId xmlns:p14="http://schemas.microsoft.com/office/powerpoint/2010/main" val="393345787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1E05354-0E07-49AD-80FB-5D567254DE51}"/>
              </a:ext>
            </a:extLst>
          </p:cNvPr>
          <p:cNvSpPr>
            <a:spLocks noGrp="1"/>
          </p:cNvSpPr>
          <p:nvPr>
            <p:ph type="title"/>
          </p:nvPr>
        </p:nvSpPr>
        <p:spPr/>
        <p:txBody>
          <a:bodyPr/>
          <a:lstStyle/>
          <a:p>
            <a:r>
              <a:rPr lang="pl-PL" dirty="0"/>
              <a:t>Forma graficzna i zagadnienia kartograficzne</a:t>
            </a:r>
          </a:p>
        </p:txBody>
      </p:sp>
      <p:sp>
        <p:nvSpPr>
          <p:cNvPr id="3" name="Symbol zastępczy zawartości 2">
            <a:extLst>
              <a:ext uri="{FF2B5EF4-FFF2-40B4-BE49-F238E27FC236}">
                <a16:creationId xmlns:a16="http://schemas.microsoft.com/office/drawing/2014/main" id="{90E76BCB-FDFA-48C4-96F4-67219C7F8A7B}"/>
              </a:ext>
            </a:extLst>
          </p:cNvPr>
          <p:cNvSpPr>
            <a:spLocks noGrp="1"/>
          </p:cNvSpPr>
          <p:nvPr>
            <p:ph idx="1"/>
          </p:nvPr>
        </p:nvSpPr>
        <p:spPr/>
        <p:txBody>
          <a:bodyPr/>
          <a:lstStyle/>
          <a:p>
            <a:r>
              <a:rPr lang="pl-PL" dirty="0"/>
              <a:t>Możliwie wszystkie zagadnienia dające się przedstawić graficznie </a:t>
            </a:r>
            <a:r>
              <a:rPr lang="pl-PL" sz="2400" b="1" dirty="0"/>
              <a:t>– powinny być w formie graficznej pokazane w raporcie</a:t>
            </a:r>
            <a:r>
              <a:rPr lang="pl-PL" dirty="0"/>
              <a:t> o oddziaływania na środowisko, np. w formie fotografii przykładowych, już zastosowanych gdzie indziej rozwiązań, mapek z lokalizacją, wykresów oddziaływań na środowisko, schematów blokowych funkcjonowania przedsięwzięcia itp.</a:t>
            </a:r>
          </a:p>
          <a:p>
            <a:endParaRPr lang="pl-PL" dirty="0"/>
          </a:p>
          <a:p>
            <a:r>
              <a:rPr lang="pl-PL" dirty="0"/>
              <a:t>Istotne i wymagane jest również </a:t>
            </a:r>
            <a:r>
              <a:rPr lang="pl-PL" sz="2400" b="1" dirty="0"/>
              <a:t>przedstawienie zagadnień w formie kartograficznej </a:t>
            </a:r>
            <a:r>
              <a:rPr lang="pl-PL" dirty="0"/>
              <a:t>w </a:t>
            </a:r>
            <a:r>
              <a:rPr lang="pl-PL" sz="2400" b="1" dirty="0"/>
              <a:t>skali odpowiadającej przedmiotowi i szczegółowości analizowanych w raporcie zagadnień </a:t>
            </a:r>
            <a:r>
              <a:rPr lang="pl-PL" dirty="0"/>
              <a:t>oraz umożliwiającej kompleksowe przedstawienie przeprowadzonych analiz oddziaływania przedsięwzięcia na środowisko.</a:t>
            </a:r>
          </a:p>
          <a:p>
            <a:endParaRPr lang="pl-PL" dirty="0"/>
          </a:p>
        </p:txBody>
      </p:sp>
    </p:spTree>
    <p:extLst>
      <p:ext uri="{BB962C8B-B14F-4D97-AF65-F5344CB8AC3E}">
        <p14:creationId xmlns:p14="http://schemas.microsoft.com/office/powerpoint/2010/main" val="965227746"/>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7FFB398-F9DB-47BD-92C1-1999680A3985}"/>
              </a:ext>
            </a:extLst>
          </p:cNvPr>
          <p:cNvSpPr>
            <a:spLocks noGrp="1"/>
          </p:cNvSpPr>
          <p:nvPr>
            <p:ph type="title"/>
          </p:nvPr>
        </p:nvSpPr>
        <p:spPr/>
        <p:txBody>
          <a:bodyPr/>
          <a:lstStyle/>
          <a:p>
            <a:r>
              <a:rPr lang="pl-PL" dirty="0"/>
              <a:t>Monitoring</a:t>
            </a:r>
          </a:p>
        </p:txBody>
      </p:sp>
      <p:sp>
        <p:nvSpPr>
          <p:cNvPr id="3" name="Symbol zastępczy zawartości 2">
            <a:extLst>
              <a:ext uri="{FF2B5EF4-FFF2-40B4-BE49-F238E27FC236}">
                <a16:creationId xmlns:a16="http://schemas.microsoft.com/office/drawing/2014/main" id="{88708652-AA37-4007-AB72-286FE08CF0F0}"/>
              </a:ext>
            </a:extLst>
          </p:cNvPr>
          <p:cNvSpPr>
            <a:spLocks noGrp="1"/>
          </p:cNvSpPr>
          <p:nvPr>
            <p:ph idx="1"/>
          </p:nvPr>
        </p:nvSpPr>
        <p:spPr/>
        <p:txBody>
          <a:bodyPr>
            <a:normAutofit/>
          </a:bodyPr>
          <a:lstStyle/>
          <a:p>
            <a:r>
              <a:rPr lang="pl-PL" dirty="0"/>
              <a:t>W raporcie winno nastąpić przedstawienie propozycji monitoringu oddziaływania planowanego przedsięwzięcia na etapie jego: </a:t>
            </a:r>
          </a:p>
          <a:p>
            <a:pPr marL="457200" indent="-457200">
              <a:buFont typeface="+mj-lt"/>
              <a:buAutoNum type="alphaLcParenR"/>
            </a:pPr>
            <a:r>
              <a:rPr lang="pl-PL" dirty="0"/>
              <a:t>budowy i </a:t>
            </a:r>
          </a:p>
          <a:p>
            <a:pPr marL="457200" indent="-457200">
              <a:buFont typeface="+mj-lt"/>
              <a:buAutoNum type="alphaLcParenR"/>
            </a:pPr>
            <a:r>
              <a:rPr lang="pl-PL" dirty="0"/>
              <a:t>eksploatacji lub użytkowania, </a:t>
            </a:r>
          </a:p>
          <a:p>
            <a:r>
              <a:rPr lang="pl-PL" dirty="0"/>
              <a:t>w szczególności na formy ochrony przyrody, o których mowa w art. 6 ust. 1 ustawy z dnia 16 kwietnia 2004 r. o ochronie przyrody, w tym na cele i przedmiot ochrony obszaru Natura 2000, oraz ciągłość łączących je korytarzy ekologicznych, </a:t>
            </a:r>
          </a:p>
          <a:p>
            <a:r>
              <a:rPr lang="pl-PL" dirty="0"/>
              <a:t>oraz informacje o dostępnych wynikach innego monitoringu, które mogą mieć znaczenie dla ustalenia obowiązków w tym zakresie.</a:t>
            </a:r>
          </a:p>
        </p:txBody>
      </p:sp>
    </p:spTree>
    <p:extLst>
      <p:ext uri="{BB962C8B-B14F-4D97-AF65-F5344CB8AC3E}">
        <p14:creationId xmlns:p14="http://schemas.microsoft.com/office/powerpoint/2010/main" val="2542155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6F4BE42-27BE-4B9F-9FA5-EF08C6B6BF65}"/>
              </a:ext>
            </a:extLst>
          </p:cNvPr>
          <p:cNvSpPr>
            <a:spLocks noGrp="1"/>
          </p:cNvSpPr>
          <p:nvPr>
            <p:ph type="title"/>
          </p:nvPr>
        </p:nvSpPr>
        <p:spPr/>
        <p:txBody>
          <a:bodyPr/>
          <a:lstStyle/>
          <a:p>
            <a:r>
              <a:rPr lang="pl-PL" dirty="0"/>
              <a:t>Akty wykonawcze – rozporządzenia </a:t>
            </a:r>
          </a:p>
        </p:txBody>
      </p:sp>
      <p:sp>
        <p:nvSpPr>
          <p:cNvPr id="3" name="Symbol zastępczy zawartości 2">
            <a:extLst>
              <a:ext uri="{FF2B5EF4-FFF2-40B4-BE49-F238E27FC236}">
                <a16:creationId xmlns:a16="http://schemas.microsoft.com/office/drawing/2014/main" id="{A8A57A35-AF4B-4F16-A207-7557671873BE}"/>
              </a:ext>
            </a:extLst>
          </p:cNvPr>
          <p:cNvSpPr>
            <a:spLocks noGrp="1"/>
          </p:cNvSpPr>
          <p:nvPr>
            <p:ph idx="1"/>
          </p:nvPr>
        </p:nvSpPr>
        <p:spPr/>
        <p:txBody>
          <a:bodyPr/>
          <a:lstStyle/>
          <a:p>
            <a:r>
              <a:rPr lang="pl-PL" dirty="0"/>
              <a:t>Rozporządzenie – akt normatywny wydawany </a:t>
            </a:r>
            <a:r>
              <a:rPr lang="pl-PL" b="1" dirty="0"/>
              <a:t>na podstawie upoważnienia zawartego w ustawie</a:t>
            </a:r>
            <a:r>
              <a:rPr lang="pl-PL" dirty="0"/>
              <a:t>, które precyzuje który podmiot i w jaki sposób ma wprowadzić zmiany określone w ustawie. </a:t>
            </a:r>
          </a:p>
          <a:p>
            <a:r>
              <a:rPr lang="pl-PL" dirty="0"/>
              <a:t>Rozporządzenie stanowi jedno ze źródeł prawa powszechnie obowiązującego, obok Konstytucji, ratyfikowanych umów międzynarodowych, ustaw oraz aktów prawa miejscowego. </a:t>
            </a:r>
          </a:p>
          <a:p>
            <a:r>
              <a:rPr lang="pl-PL" dirty="0"/>
              <a:t>Warunkiem prawidłowego upoważnienia jest wskazanie organu, który powinien wydać rozporządzenie wykonawcze (delegacja ustawowa), zakres spraw przekazanych do uregulowania w rozporządzeniu oraz wytyczne dotyczące treści aktu. </a:t>
            </a:r>
          </a:p>
          <a:p>
            <a:r>
              <a:rPr lang="pl-PL" dirty="0"/>
              <a:t>Rozporządzenie musi zmierzać do wykonania ustawy. Nie może być ani sprzeczne z ustawą (np. przez wprowadzenie rozwiązań nieznanych ustawie), ani nie może wykraczać poza zakres delegacji.</a:t>
            </a:r>
          </a:p>
        </p:txBody>
      </p:sp>
    </p:spTree>
    <p:extLst>
      <p:ext uri="{BB962C8B-B14F-4D97-AF65-F5344CB8AC3E}">
        <p14:creationId xmlns:p14="http://schemas.microsoft.com/office/powerpoint/2010/main" val="334722900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DCFFB65-66DA-4167-A6EB-0E6B0DB27D97}"/>
              </a:ext>
            </a:extLst>
          </p:cNvPr>
          <p:cNvSpPr>
            <a:spLocks noGrp="1"/>
          </p:cNvSpPr>
          <p:nvPr>
            <p:ph type="title"/>
          </p:nvPr>
        </p:nvSpPr>
        <p:spPr/>
        <p:txBody>
          <a:bodyPr/>
          <a:lstStyle/>
          <a:p>
            <a:r>
              <a:rPr lang="pl-PL" dirty="0"/>
              <a:t>Adaptacja do zmian klimatu i łagodzenie zmian klimatu</a:t>
            </a:r>
          </a:p>
        </p:txBody>
      </p:sp>
      <p:pic>
        <p:nvPicPr>
          <p:cNvPr id="4" name="Obraz 3">
            <a:extLst>
              <a:ext uri="{FF2B5EF4-FFF2-40B4-BE49-F238E27FC236}">
                <a16:creationId xmlns:a16="http://schemas.microsoft.com/office/drawing/2014/main" id="{6C271264-FB82-42FC-9FF2-0B9F7248EE47}"/>
              </a:ext>
            </a:extLst>
          </p:cNvPr>
          <p:cNvPicPr>
            <a:picLocks noChangeAspect="1"/>
          </p:cNvPicPr>
          <p:nvPr/>
        </p:nvPicPr>
        <p:blipFill>
          <a:blip r:embed="rId2">
            <a:duotone>
              <a:schemeClr val="accent1">
                <a:shade val="45000"/>
                <a:satMod val="135000"/>
              </a:schemeClr>
              <a:prstClr val="white"/>
            </a:duotone>
          </a:blip>
          <a:stretch>
            <a:fillRect/>
          </a:stretch>
        </p:blipFill>
        <p:spPr>
          <a:xfrm>
            <a:off x="2209453" y="2392478"/>
            <a:ext cx="7773093" cy="2612269"/>
          </a:xfrm>
          <a:prstGeom prst="rect">
            <a:avLst/>
          </a:prstGeom>
        </p:spPr>
      </p:pic>
    </p:spTree>
    <p:extLst>
      <p:ext uri="{BB962C8B-B14F-4D97-AF65-F5344CB8AC3E}">
        <p14:creationId xmlns:p14="http://schemas.microsoft.com/office/powerpoint/2010/main" val="2348154496"/>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95DF76B-E7D3-416D-87CF-037FAE78620F}"/>
              </a:ext>
            </a:extLst>
          </p:cNvPr>
          <p:cNvSpPr>
            <a:spLocks noGrp="1"/>
          </p:cNvSpPr>
          <p:nvPr>
            <p:ph type="title"/>
          </p:nvPr>
        </p:nvSpPr>
        <p:spPr/>
        <p:txBody>
          <a:bodyPr/>
          <a:lstStyle/>
          <a:p>
            <a:r>
              <a:rPr lang="pl-PL"/>
              <a:t>Dziękuję</a:t>
            </a:r>
            <a:endParaRPr lang="pl-PL" dirty="0"/>
          </a:p>
        </p:txBody>
      </p:sp>
      <p:sp>
        <p:nvSpPr>
          <p:cNvPr id="3" name="Symbol zastępczy zawartości 2">
            <a:extLst>
              <a:ext uri="{FF2B5EF4-FFF2-40B4-BE49-F238E27FC236}">
                <a16:creationId xmlns:a16="http://schemas.microsoft.com/office/drawing/2014/main" id="{71C1A3AB-8859-412B-A0AE-A395E81ADCEF}"/>
              </a:ext>
            </a:extLst>
          </p:cNvPr>
          <p:cNvSpPr>
            <a:spLocks noGrp="1"/>
          </p:cNvSpPr>
          <p:nvPr>
            <p:ph idx="1"/>
          </p:nvPr>
        </p:nvSpPr>
        <p:spPr/>
        <p:txBody>
          <a:bodyPr/>
          <a:lstStyle/>
          <a:p>
            <a:endParaRPr lang="pl-PL" dirty="0"/>
          </a:p>
          <a:p>
            <a:r>
              <a:rPr lang="pl-PL" dirty="0"/>
              <a:t>Marcin Chełkowski</a:t>
            </a:r>
          </a:p>
          <a:p>
            <a:r>
              <a:rPr lang="pl-PL" dirty="0">
                <a:hlinkClick r:id="rId2"/>
              </a:rPr>
              <a:t>marcin.chelkowski@ivwpolska.pl</a:t>
            </a:r>
            <a:r>
              <a:rPr lang="pl-PL" dirty="0"/>
              <a:t> </a:t>
            </a:r>
          </a:p>
        </p:txBody>
      </p:sp>
    </p:spTree>
    <p:extLst>
      <p:ext uri="{BB962C8B-B14F-4D97-AF65-F5344CB8AC3E}">
        <p14:creationId xmlns:p14="http://schemas.microsoft.com/office/powerpoint/2010/main" val="15484385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BBE548-FF4A-4EC9-B6C8-B1008E3575CF}"/>
              </a:ext>
            </a:extLst>
          </p:cNvPr>
          <p:cNvSpPr>
            <a:spLocks noGrp="1"/>
          </p:cNvSpPr>
          <p:nvPr>
            <p:ph type="title"/>
          </p:nvPr>
        </p:nvSpPr>
        <p:spPr/>
        <p:txBody>
          <a:bodyPr/>
          <a:lstStyle/>
          <a:p>
            <a:r>
              <a:rPr lang="pl-PL" dirty="0"/>
              <a:t>Ochrona środowiska w Konstytucji RP</a:t>
            </a:r>
          </a:p>
        </p:txBody>
      </p:sp>
      <p:sp>
        <p:nvSpPr>
          <p:cNvPr id="3" name="Symbol zastępczy zawartości 2">
            <a:extLst>
              <a:ext uri="{FF2B5EF4-FFF2-40B4-BE49-F238E27FC236}">
                <a16:creationId xmlns:a16="http://schemas.microsoft.com/office/drawing/2014/main" id="{31BB1D97-6CD6-41C7-B0C3-40E2913477EC}"/>
              </a:ext>
            </a:extLst>
          </p:cNvPr>
          <p:cNvSpPr>
            <a:spLocks noGrp="1"/>
          </p:cNvSpPr>
          <p:nvPr>
            <p:ph idx="1"/>
          </p:nvPr>
        </p:nvSpPr>
        <p:spPr/>
        <p:txBody>
          <a:bodyPr>
            <a:normAutofit fontScale="92500" lnSpcReduction="10000"/>
          </a:bodyPr>
          <a:lstStyle/>
          <a:p>
            <a:r>
              <a:rPr lang="pl-PL" dirty="0"/>
              <a:t>Art. 5</a:t>
            </a:r>
          </a:p>
          <a:p>
            <a:r>
              <a:rPr lang="pl-PL" dirty="0"/>
              <a:t>Rzeczpospolita Polska strzeże niepodległości i nienaruszalności swojego terytorium, zapewnia wolności i prawa człowieka i obywatela oraz bezpieczeństwo obywateli, strzeże dziedzictwa narodowego oraz </a:t>
            </a:r>
            <a:r>
              <a:rPr lang="pl-PL" sz="2400" b="1" dirty="0"/>
              <a:t>zapewnia ochronę środowiska, kierując się zasadą zrównoważonego rozwoju</a:t>
            </a:r>
            <a:r>
              <a:rPr lang="pl-PL" dirty="0"/>
              <a:t>. </a:t>
            </a:r>
          </a:p>
          <a:p>
            <a:r>
              <a:rPr lang="pl-PL" dirty="0"/>
              <a:t>Art. 74</a:t>
            </a:r>
          </a:p>
          <a:p>
            <a:pPr marL="457200" indent="-457200">
              <a:buFont typeface="+mj-lt"/>
              <a:buAutoNum type="arabicPeriod"/>
            </a:pPr>
            <a:r>
              <a:rPr lang="pl-PL" dirty="0"/>
              <a:t>Władze publiczne prowadzą politykę zapewniającą bezpieczeństwo ekologiczne współczesnemu i przyszłym pokoleniom. </a:t>
            </a:r>
          </a:p>
          <a:p>
            <a:pPr marL="457200" indent="-457200">
              <a:buFont typeface="+mj-lt"/>
              <a:buAutoNum type="arabicPeriod"/>
            </a:pPr>
            <a:r>
              <a:rPr lang="pl-PL" dirty="0"/>
              <a:t>Ochrona środowiska jest obowiązkiem władz publicznych. </a:t>
            </a:r>
          </a:p>
          <a:p>
            <a:pPr marL="457200" indent="-457200">
              <a:buFont typeface="+mj-lt"/>
              <a:buAutoNum type="arabicPeriod"/>
            </a:pPr>
            <a:r>
              <a:rPr lang="pl-PL" dirty="0"/>
              <a:t>Każdy ma prawo do informacji o stanie i ochronie środowiska. </a:t>
            </a:r>
          </a:p>
          <a:p>
            <a:pPr marL="457200" indent="-457200">
              <a:buFont typeface="+mj-lt"/>
              <a:buAutoNum type="arabicPeriod"/>
            </a:pPr>
            <a:r>
              <a:rPr lang="pl-PL" dirty="0"/>
              <a:t>Władze publiczne wspierają działania obywateli na rzecz ochrony i poprawy stanu środowiska.</a:t>
            </a:r>
          </a:p>
        </p:txBody>
      </p:sp>
    </p:spTree>
    <p:extLst>
      <p:ext uri="{BB962C8B-B14F-4D97-AF65-F5344CB8AC3E}">
        <p14:creationId xmlns:p14="http://schemas.microsoft.com/office/powerpoint/2010/main" val="3513616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BBE548-FF4A-4EC9-B6C8-B1008E3575CF}"/>
              </a:ext>
            </a:extLst>
          </p:cNvPr>
          <p:cNvSpPr>
            <a:spLocks noGrp="1"/>
          </p:cNvSpPr>
          <p:nvPr>
            <p:ph type="title"/>
          </p:nvPr>
        </p:nvSpPr>
        <p:spPr/>
        <p:txBody>
          <a:bodyPr/>
          <a:lstStyle/>
          <a:p>
            <a:r>
              <a:rPr lang="pl-PL" dirty="0"/>
              <a:t>Ochrona środowiska w Konstytucji RP</a:t>
            </a:r>
          </a:p>
        </p:txBody>
      </p:sp>
      <p:sp>
        <p:nvSpPr>
          <p:cNvPr id="3" name="Symbol zastępczy zawartości 2">
            <a:extLst>
              <a:ext uri="{FF2B5EF4-FFF2-40B4-BE49-F238E27FC236}">
                <a16:creationId xmlns:a16="http://schemas.microsoft.com/office/drawing/2014/main" id="{31BB1D97-6CD6-41C7-B0C3-40E2913477EC}"/>
              </a:ext>
            </a:extLst>
          </p:cNvPr>
          <p:cNvSpPr>
            <a:spLocks noGrp="1"/>
          </p:cNvSpPr>
          <p:nvPr>
            <p:ph idx="1"/>
          </p:nvPr>
        </p:nvSpPr>
        <p:spPr/>
        <p:txBody>
          <a:bodyPr>
            <a:normAutofit/>
          </a:bodyPr>
          <a:lstStyle/>
          <a:p>
            <a:r>
              <a:rPr lang="pl-PL" dirty="0"/>
              <a:t>Art. 86</a:t>
            </a:r>
          </a:p>
          <a:p>
            <a:r>
              <a:rPr lang="pl-PL" sz="2400" b="1" dirty="0"/>
              <a:t>Każdy</a:t>
            </a:r>
            <a:r>
              <a:rPr lang="pl-PL" dirty="0"/>
              <a:t> </a:t>
            </a:r>
            <a:r>
              <a:rPr lang="pl-PL" sz="2400" b="1" dirty="0"/>
              <a:t>jest obowiązany do dbałości o stan środowiska i ponosi odpowiedzialność za spowodowane przez siebie jego pogorszenie</a:t>
            </a:r>
            <a:r>
              <a:rPr lang="pl-PL" dirty="0"/>
              <a:t>. </a:t>
            </a:r>
          </a:p>
          <a:p>
            <a:r>
              <a:rPr lang="pl-PL" dirty="0"/>
              <a:t>Zasady tej odpowiedzialności określa ustawa.</a:t>
            </a:r>
          </a:p>
        </p:txBody>
      </p:sp>
    </p:spTree>
    <p:extLst>
      <p:ext uri="{BB962C8B-B14F-4D97-AF65-F5344CB8AC3E}">
        <p14:creationId xmlns:p14="http://schemas.microsoft.com/office/powerpoint/2010/main" val="30635772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310C40F-47A4-4F49-BEEA-3E3D75541F03}"/>
              </a:ext>
            </a:extLst>
          </p:cNvPr>
          <p:cNvSpPr>
            <a:spLocks noGrp="1"/>
          </p:cNvSpPr>
          <p:nvPr>
            <p:ph type="title"/>
          </p:nvPr>
        </p:nvSpPr>
        <p:spPr/>
        <p:txBody>
          <a:bodyPr/>
          <a:lstStyle/>
          <a:p>
            <a:r>
              <a:rPr lang="pl-PL" dirty="0"/>
              <a:t>Prawo ochrony środowiska</a:t>
            </a:r>
          </a:p>
        </p:txBody>
      </p:sp>
      <p:sp>
        <p:nvSpPr>
          <p:cNvPr id="3" name="Symbol zastępczy zawartości 2">
            <a:extLst>
              <a:ext uri="{FF2B5EF4-FFF2-40B4-BE49-F238E27FC236}">
                <a16:creationId xmlns:a16="http://schemas.microsoft.com/office/drawing/2014/main" id="{CF214237-AAAB-4774-B651-736E7F737916}"/>
              </a:ext>
            </a:extLst>
          </p:cNvPr>
          <p:cNvSpPr>
            <a:spLocks noGrp="1"/>
          </p:cNvSpPr>
          <p:nvPr>
            <p:ph idx="1"/>
          </p:nvPr>
        </p:nvSpPr>
        <p:spPr>
          <a:xfrm>
            <a:off x="1097280" y="1845734"/>
            <a:ext cx="10058400" cy="4433880"/>
          </a:xfrm>
        </p:spPr>
        <p:txBody>
          <a:bodyPr>
            <a:normAutofit lnSpcReduction="10000"/>
          </a:bodyPr>
          <a:lstStyle/>
          <a:p>
            <a:r>
              <a:rPr lang="pl-PL" dirty="0"/>
              <a:t>Ogólnie - gałąź prawa obejmująca zagadnienia ochrony środowiska, w której skład wchodzą regulacje krajowe oraz traktaty międzynarodowe. </a:t>
            </a:r>
          </a:p>
          <a:p>
            <a:r>
              <a:rPr lang="pl-PL" dirty="0"/>
              <a:t>Podstawowym polskim aktem prawnym dotyczącym ochrony środowiska jest Ustawa z dnia 27 kwietnia 2001 r. Prawo ochrony środowiska (t.j. Dz. U. z 2021 r. poz. 1973 z późn. zm. – </a:t>
            </a:r>
            <a:r>
              <a:rPr lang="pl-PL" b="1" dirty="0"/>
              <a:t>7 zmian do dziś </a:t>
            </a:r>
            <a:r>
              <a:rPr lang="pl-PL" sz="1600" dirty="0"/>
              <a:t>od 29 września 2021</a:t>
            </a:r>
            <a:r>
              <a:rPr lang="pl-PL" dirty="0"/>
              <a:t>).</a:t>
            </a:r>
          </a:p>
          <a:p>
            <a:r>
              <a:rPr lang="pl-PL" dirty="0"/>
              <a:t>Ustawa określa zasady ochrony środowiska oraz warunki korzystania z jego zasobów, z uwzględnieniem wymagań zrównoważonego rozwoju, a w szczególności:</a:t>
            </a:r>
          </a:p>
          <a:p>
            <a:endParaRPr lang="pl-PL" dirty="0"/>
          </a:p>
          <a:p>
            <a:pPr lvl="1"/>
            <a:r>
              <a:rPr lang="pl-PL" dirty="0"/>
              <a:t>1) zasady ustalania: </a:t>
            </a:r>
          </a:p>
          <a:p>
            <a:pPr lvl="2"/>
            <a:r>
              <a:rPr lang="pl-PL" dirty="0"/>
              <a:t>a) warunków ochrony zasobów środowiska, </a:t>
            </a:r>
          </a:p>
          <a:p>
            <a:pPr lvl="2"/>
            <a:r>
              <a:rPr lang="pl-PL" dirty="0"/>
              <a:t>b) warunków wprowadzania substancji lub energii do środowiska, </a:t>
            </a:r>
          </a:p>
          <a:p>
            <a:pPr lvl="2"/>
            <a:r>
              <a:rPr lang="pl-PL" dirty="0"/>
              <a:t>c) kosztów korzystania ze środowiska; </a:t>
            </a:r>
          </a:p>
          <a:p>
            <a:pPr lvl="1"/>
            <a:r>
              <a:rPr lang="pl-PL" dirty="0"/>
              <a:t>2) obowiązki organów administracji; </a:t>
            </a:r>
          </a:p>
          <a:p>
            <a:pPr lvl="1"/>
            <a:r>
              <a:rPr lang="pl-PL" dirty="0"/>
              <a:t>3) odpowiedzialność i sankcje.</a:t>
            </a:r>
          </a:p>
        </p:txBody>
      </p:sp>
    </p:spTree>
    <p:extLst>
      <p:ext uri="{BB962C8B-B14F-4D97-AF65-F5344CB8AC3E}">
        <p14:creationId xmlns:p14="http://schemas.microsoft.com/office/powerpoint/2010/main" val="2405808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8A2DA5-D82D-415A-8C11-3100B59046A7}"/>
              </a:ext>
            </a:extLst>
          </p:cNvPr>
          <p:cNvSpPr>
            <a:spLocks noGrp="1"/>
          </p:cNvSpPr>
          <p:nvPr>
            <p:ph type="title"/>
          </p:nvPr>
        </p:nvSpPr>
        <p:spPr/>
        <p:txBody>
          <a:bodyPr/>
          <a:lstStyle/>
          <a:p>
            <a:r>
              <a:rPr lang="pl-PL" dirty="0"/>
              <a:t>Ustawa Prawo ochrony środowiska</a:t>
            </a:r>
          </a:p>
        </p:txBody>
      </p:sp>
      <p:sp>
        <p:nvSpPr>
          <p:cNvPr id="3" name="Symbol zastępczy zawartości 2">
            <a:extLst>
              <a:ext uri="{FF2B5EF4-FFF2-40B4-BE49-F238E27FC236}">
                <a16:creationId xmlns:a16="http://schemas.microsoft.com/office/drawing/2014/main" id="{FC658B15-478D-435B-AB91-F7A68B7A013C}"/>
              </a:ext>
            </a:extLst>
          </p:cNvPr>
          <p:cNvSpPr>
            <a:spLocks noGrp="1"/>
          </p:cNvSpPr>
          <p:nvPr>
            <p:ph idx="1"/>
          </p:nvPr>
        </p:nvSpPr>
        <p:spPr/>
        <p:txBody>
          <a:bodyPr/>
          <a:lstStyle/>
          <a:p>
            <a:r>
              <a:rPr lang="pl-PL" dirty="0"/>
              <a:t>Powszechne korzystanie ze środowiska przysługuje z mocy ustawy każdemu i obejmuje korzystanie ze środowiska, bez użycia instalacji, w celu zaspokojenia potrzeb osobistych oraz gospodarstwa domowego, w tym wypoczynku oraz uprawiania sportu, w zakresie: </a:t>
            </a:r>
          </a:p>
          <a:p>
            <a:pPr marL="396000" indent="-396000">
              <a:buFont typeface="Wingdings" panose="05000000000000000000" pitchFamily="2" charset="2"/>
              <a:buChar char="q"/>
            </a:pPr>
            <a:r>
              <a:rPr lang="pl-PL" dirty="0"/>
              <a:t>wprowadzania do środowiska substancji i energii oraz</a:t>
            </a:r>
          </a:p>
          <a:p>
            <a:pPr marL="396000" indent="-396000">
              <a:buFont typeface="Wingdings" panose="05000000000000000000" pitchFamily="2" charset="2"/>
              <a:buChar char="q"/>
            </a:pPr>
            <a:r>
              <a:rPr lang="pl-PL" dirty="0"/>
              <a:t>innego niż powyżej wymienione rodzaju korzystania z wód w rozumieniu przepisów ustaw Prawo wodne.</a:t>
            </a:r>
          </a:p>
          <a:p>
            <a:pPr marL="0" indent="0">
              <a:buNone/>
            </a:pPr>
            <a:r>
              <a:rPr lang="pl-PL" dirty="0"/>
              <a:t>Korzystanie ze środowiska wykraczające poza ramy korzystania powszechnego może być, w drodze ustawy, obwarowane obowiązkiem uzyskania pozwolenia, ustalającego w szczególności zakres i warunki tego korzystania, wydanego przez właściwy organ ochrony środowiska. </a:t>
            </a:r>
          </a:p>
        </p:txBody>
      </p:sp>
    </p:spTree>
    <p:extLst>
      <p:ext uri="{BB962C8B-B14F-4D97-AF65-F5344CB8AC3E}">
        <p14:creationId xmlns:p14="http://schemas.microsoft.com/office/powerpoint/2010/main" val="41852331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E4C8810-EA49-431C-9A74-973AC77BC6E0}"/>
              </a:ext>
            </a:extLst>
          </p:cNvPr>
          <p:cNvSpPr>
            <a:spLocks noGrp="1"/>
          </p:cNvSpPr>
          <p:nvPr>
            <p:ph type="title"/>
          </p:nvPr>
        </p:nvSpPr>
        <p:spPr/>
        <p:txBody>
          <a:bodyPr/>
          <a:lstStyle/>
          <a:p>
            <a:r>
              <a:rPr lang="pl-PL" dirty="0"/>
              <a:t>Podstawowe zasady ochrony środowiska</a:t>
            </a:r>
          </a:p>
        </p:txBody>
      </p:sp>
      <p:sp>
        <p:nvSpPr>
          <p:cNvPr id="3" name="Symbol zastępczy zawartości 2">
            <a:extLst>
              <a:ext uri="{FF2B5EF4-FFF2-40B4-BE49-F238E27FC236}">
                <a16:creationId xmlns:a16="http://schemas.microsoft.com/office/drawing/2014/main" id="{ED55A8F5-E157-43E2-908F-E915E97B60D8}"/>
              </a:ext>
            </a:extLst>
          </p:cNvPr>
          <p:cNvSpPr>
            <a:spLocks noGrp="1"/>
          </p:cNvSpPr>
          <p:nvPr>
            <p:ph idx="1"/>
          </p:nvPr>
        </p:nvSpPr>
        <p:spPr/>
        <p:txBody>
          <a:bodyPr>
            <a:normAutofit/>
          </a:bodyPr>
          <a:lstStyle/>
          <a:p>
            <a:pPr marL="396000" indent="-396000">
              <a:buFont typeface="Wingdings" panose="05000000000000000000" pitchFamily="2" charset="2"/>
              <a:buChar char="q"/>
            </a:pPr>
            <a:r>
              <a:rPr lang="pl-PL" sz="3200" dirty="0"/>
              <a:t>Zasada zapobiegania</a:t>
            </a:r>
          </a:p>
          <a:p>
            <a:pPr marL="396000" indent="-396000">
              <a:buFont typeface="Wingdings" panose="05000000000000000000" pitchFamily="2" charset="2"/>
              <a:buChar char="q"/>
            </a:pPr>
            <a:r>
              <a:rPr lang="pl-PL" sz="3200" dirty="0"/>
              <a:t>Zasada przezorności</a:t>
            </a:r>
          </a:p>
          <a:p>
            <a:pPr marL="396000" indent="-396000">
              <a:buFont typeface="Wingdings" panose="05000000000000000000" pitchFamily="2" charset="2"/>
              <a:buChar char="q"/>
            </a:pPr>
            <a:r>
              <a:rPr lang="pl-PL" sz="3200" dirty="0"/>
              <a:t>Zasada zanieczyszczający płaci</a:t>
            </a:r>
          </a:p>
        </p:txBody>
      </p:sp>
    </p:spTree>
    <p:extLst>
      <p:ext uri="{BB962C8B-B14F-4D97-AF65-F5344CB8AC3E}">
        <p14:creationId xmlns:p14="http://schemas.microsoft.com/office/powerpoint/2010/main" val="21376488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B36BB86-A977-4D1C-9FB2-A2148CCE7796}"/>
              </a:ext>
            </a:extLst>
          </p:cNvPr>
          <p:cNvSpPr>
            <a:spLocks noGrp="1"/>
          </p:cNvSpPr>
          <p:nvPr>
            <p:ph type="title"/>
          </p:nvPr>
        </p:nvSpPr>
        <p:spPr/>
        <p:txBody>
          <a:bodyPr/>
          <a:lstStyle/>
          <a:p>
            <a:r>
              <a:rPr lang="pl-PL" dirty="0"/>
              <a:t>Ustawa Prawo ochrony środowiska</a:t>
            </a:r>
          </a:p>
        </p:txBody>
      </p:sp>
      <p:sp>
        <p:nvSpPr>
          <p:cNvPr id="3" name="Symbol zastępczy zawartości 2">
            <a:extLst>
              <a:ext uri="{FF2B5EF4-FFF2-40B4-BE49-F238E27FC236}">
                <a16:creationId xmlns:a16="http://schemas.microsoft.com/office/drawing/2014/main" id="{2A62A15C-FC48-482E-9865-412FA290239B}"/>
              </a:ext>
            </a:extLst>
          </p:cNvPr>
          <p:cNvSpPr>
            <a:spLocks noGrp="1"/>
          </p:cNvSpPr>
          <p:nvPr>
            <p:ph idx="1"/>
          </p:nvPr>
        </p:nvSpPr>
        <p:spPr/>
        <p:txBody>
          <a:bodyPr/>
          <a:lstStyle/>
          <a:p>
            <a:r>
              <a:rPr lang="pl-PL" dirty="0"/>
              <a:t>Ochrona jednego lub kilku elementów przyrodniczych powinna być realizowana z uwzględnieniem ochrony pozostałych elementów. </a:t>
            </a:r>
          </a:p>
          <a:p>
            <a:r>
              <a:rPr lang="pl-PL" dirty="0"/>
              <a:t>Kto podejmuje działalność mogącą negatywnie oddziaływać na środowisko, jest obowiązany do zapobiegania temu oddziaływaniu.</a:t>
            </a:r>
          </a:p>
          <a:p>
            <a:r>
              <a:rPr lang="pl-PL" dirty="0"/>
              <a:t>Kto podejmuje działalność, której negatywne oddziaływanie na środowisko nie jest jeszcze w pełni rozpoznane, jest obowiązany, kierując się przezornością, podjąć wszelkie możliwe środki zapobiegawcze.</a:t>
            </a:r>
          </a:p>
          <a:p>
            <a:r>
              <a:rPr lang="pl-PL" dirty="0"/>
              <a:t>Kto powoduje zanieczyszczenie środowiska, ponosi koszty usunięcia skutków tego zanieczyszczenia. </a:t>
            </a:r>
          </a:p>
          <a:p>
            <a:r>
              <a:rPr lang="pl-PL" dirty="0"/>
              <a:t>Kto może spowodować zanieczyszczenie środowiska, ponosi koszty zapobiegania temu zanieczyszczeniu.</a:t>
            </a:r>
          </a:p>
          <a:p>
            <a:endParaRPr lang="pl-PL" dirty="0"/>
          </a:p>
        </p:txBody>
      </p:sp>
    </p:spTree>
    <p:extLst>
      <p:ext uri="{BB962C8B-B14F-4D97-AF65-F5344CB8AC3E}">
        <p14:creationId xmlns:p14="http://schemas.microsoft.com/office/powerpoint/2010/main" val="42269579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AB8D4AB-8480-439D-A9D6-1F5ADBE1E379}"/>
              </a:ext>
            </a:extLst>
          </p:cNvPr>
          <p:cNvSpPr>
            <a:spLocks noGrp="1"/>
          </p:cNvSpPr>
          <p:nvPr>
            <p:ph type="title"/>
          </p:nvPr>
        </p:nvSpPr>
        <p:spPr/>
        <p:txBody>
          <a:bodyPr/>
          <a:lstStyle/>
          <a:p>
            <a:r>
              <a:rPr lang="pl-PL" dirty="0"/>
              <a:t>Polityka ochrony środowiska</a:t>
            </a:r>
            <a:br>
              <a:rPr lang="pl-PL" dirty="0"/>
            </a:br>
            <a:r>
              <a:rPr lang="pl-PL" dirty="0"/>
              <a:t>programy ochrony środowiska</a:t>
            </a:r>
          </a:p>
        </p:txBody>
      </p:sp>
      <p:sp>
        <p:nvSpPr>
          <p:cNvPr id="3" name="Symbol zastępczy zawartości 2">
            <a:extLst>
              <a:ext uri="{FF2B5EF4-FFF2-40B4-BE49-F238E27FC236}">
                <a16:creationId xmlns:a16="http://schemas.microsoft.com/office/drawing/2014/main" id="{62032761-7E4D-485E-8BE0-9BC55A234164}"/>
              </a:ext>
            </a:extLst>
          </p:cNvPr>
          <p:cNvSpPr>
            <a:spLocks noGrp="1"/>
          </p:cNvSpPr>
          <p:nvPr>
            <p:ph idx="1"/>
          </p:nvPr>
        </p:nvSpPr>
        <p:spPr/>
        <p:txBody>
          <a:bodyPr/>
          <a:lstStyle/>
          <a:p>
            <a:r>
              <a:rPr lang="pl-PL" dirty="0"/>
              <a:t>Polityka ochrony środowiska to zespół działań mających na celu stworzenie warunków niezbędnych do realizacji ochrony środowiska, zgodnie z zasadą zrównoważonego rozwoju. </a:t>
            </a:r>
          </a:p>
          <a:p>
            <a:r>
              <a:rPr lang="pl-PL" dirty="0"/>
              <a:t>Polityka ochrony środowiska jest prowadzona na podstawie strategii rozwoju, programów i dokumentów programowych, o których mowa w ustawie z dnia 6 grudnia 2006 r. o zasadach prowadzenia polityki rozwoju (t.j Dz. U. z 2021 r., poz. 1057 z późn. zm.). </a:t>
            </a:r>
          </a:p>
          <a:p>
            <a:r>
              <a:rPr lang="pl-PL" dirty="0"/>
              <a:t>Polityka ochrony środowiska jest prowadzona również za pomocą wojewódzkich, powiatowych i gminnych programów ochrony środowiska. </a:t>
            </a:r>
          </a:p>
        </p:txBody>
      </p:sp>
    </p:spTree>
    <p:extLst>
      <p:ext uri="{BB962C8B-B14F-4D97-AF65-F5344CB8AC3E}">
        <p14:creationId xmlns:p14="http://schemas.microsoft.com/office/powerpoint/2010/main" val="1862567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523BBE7-F7B5-4184-99D8-ED34F2EEC55A}"/>
              </a:ext>
            </a:extLst>
          </p:cNvPr>
          <p:cNvSpPr>
            <a:spLocks noGrp="1"/>
          </p:cNvSpPr>
          <p:nvPr>
            <p:ph type="title"/>
          </p:nvPr>
        </p:nvSpPr>
        <p:spPr/>
        <p:txBody>
          <a:bodyPr>
            <a:normAutofit fontScale="90000"/>
          </a:bodyPr>
          <a:lstStyle/>
          <a:p>
            <a:r>
              <a:rPr lang="pl-PL" dirty="0"/>
              <a:t>Ochrona środowiska w zagospodarowaniu przestrzennym i realizacji inwestycji</a:t>
            </a:r>
          </a:p>
        </p:txBody>
      </p:sp>
      <p:sp>
        <p:nvSpPr>
          <p:cNvPr id="3" name="Symbol zastępczy zawartości 2">
            <a:extLst>
              <a:ext uri="{FF2B5EF4-FFF2-40B4-BE49-F238E27FC236}">
                <a16:creationId xmlns:a16="http://schemas.microsoft.com/office/drawing/2014/main" id="{799F8F2A-4664-4A30-A66C-0D7A131D5A1F}"/>
              </a:ext>
            </a:extLst>
          </p:cNvPr>
          <p:cNvSpPr>
            <a:spLocks noGrp="1"/>
          </p:cNvSpPr>
          <p:nvPr>
            <p:ph idx="1"/>
          </p:nvPr>
        </p:nvSpPr>
        <p:spPr/>
        <p:txBody>
          <a:bodyPr/>
          <a:lstStyle/>
          <a:p>
            <a:r>
              <a:rPr lang="pl-PL" dirty="0"/>
              <a:t>Zasady zrównoważonego rozwoju i ochrony środowiska stanowią podstawę do sporządzania i aktualizacji koncepcji przestrzennego zagospodarowania kraju, strategii rozwoju województw, planów zagospodarowania przestrzennego województw, studiów uwarunkowań i kierunków zagospodarowania przestrzennego gmin oraz miejscowych planów zagospodarowania przestrzennego. </a:t>
            </a:r>
          </a:p>
        </p:txBody>
      </p:sp>
    </p:spTree>
    <p:extLst>
      <p:ext uri="{BB962C8B-B14F-4D97-AF65-F5344CB8AC3E}">
        <p14:creationId xmlns:p14="http://schemas.microsoft.com/office/powerpoint/2010/main" val="29021995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a:extLst>
              <a:ext uri="{FF2B5EF4-FFF2-40B4-BE49-F238E27FC236}">
                <a16:creationId xmlns:a16="http://schemas.microsoft.com/office/drawing/2014/main" id="{AE6DB2D5-FA84-4B71-B5A0-19AA20059160}"/>
              </a:ext>
            </a:extLst>
          </p:cNvPr>
          <p:cNvSpPr>
            <a:spLocks noGrp="1"/>
          </p:cNvSpPr>
          <p:nvPr>
            <p:ph idx="1"/>
          </p:nvPr>
        </p:nvSpPr>
        <p:spPr/>
        <p:txBody>
          <a:bodyPr/>
          <a:lstStyle/>
          <a:p>
            <a:r>
              <a:rPr lang="pl-PL" dirty="0"/>
              <a:t>Prowadzący:</a:t>
            </a:r>
          </a:p>
          <a:p>
            <a:r>
              <a:rPr lang="pl-PL" b="1" dirty="0"/>
              <a:t>mgr inż. Marcin Chełkowski</a:t>
            </a:r>
          </a:p>
          <a:p>
            <a:r>
              <a:rPr lang="pl-PL" sz="1600" dirty="0"/>
              <a:t>Doktorant Uniwersytetu Ekonomicznego w Krakowie</a:t>
            </a:r>
            <a:br>
              <a:rPr lang="pl-PL" sz="1600" dirty="0"/>
            </a:br>
            <a:r>
              <a:rPr lang="pl-PL" sz="1600" dirty="0"/>
              <a:t>w zakresie efektywności ekonomicznej w gospodarce odpadami</a:t>
            </a:r>
          </a:p>
          <a:p>
            <a:r>
              <a:rPr lang="pl-PL" sz="1600" dirty="0"/>
              <a:t>30 lat praktyki zawodowej w zakresie ochrony środowiska i gospodarowania odpadami</a:t>
            </a:r>
          </a:p>
        </p:txBody>
      </p:sp>
    </p:spTree>
    <p:extLst>
      <p:ext uri="{BB962C8B-B14F-4D97-AF65-F5344CB8AC3E}">
        <p14:creationId xmlns:p14="http://schemas.microsoft.com/office/powerpoint/2010/main" val="41196480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9C4AF4F-A360-4754-9895-6D9927F6C86F}"/>
              </a:ext>
            </a:extLst>
          </p:cNvPr>
          <p:cNvSpPr>
            <a:spLocks noGrp="1"/>
          </p:cNvSpPr>
          <p:nvPr>
            <p:ph type="title"/>
          </p:nvPr>
        </p:nvSpPr>
        <p:spPr/>
        <p:txBody>
          <a:bodyPr/>
          <a:lstStyle/>
          <a:p>
            <a:r>
              <a:rPr lang="pl-PL" dirty="0"/>
              <a:t>Ochrona zasobów środowiska</a:t>
            </a:r>
          </a:p>
        </p:txBody>
      </p:sp>
      <p:sp>
        <p:nvSpPr>
          <p:cNvPr id="3" name="Symbol zastępczy zawartości 2">
            <a:extLst>
              <a:ext uri="{FF2B5EF4-FFF2-40B4-BE49-F238E27FC236}">
                <a16:creationId xmlns:a16="http://schemas.microsoft.com/office/drawing/2014/main" id="{9054F84A-EA30-42BE-84FC-D4D83BAF2176}"/>
              </a:ext>
            </a:extLst>
          </p:cNvPr>
          <p:cNvSpPr>
            <a:spLocks noGrp="1"/>
          </p:cNvSpPr>
          <p:nvPr>
            <p:ph idx="1"/>
          </p:nvPr>
        </p:nvSpPr>
        <p:spPr/>
        <p:txBody>
          <a:bodyPr>
            <a:normAutofit fontScale="92500" lnSpcReduction="20000"/>
          </a:bodyPr>
          <a:lstStyle/>
          <a:p>
            <a:r>
              <a:rPr lang="pl-PL" dirty="0"/>
              <a:t>Ochrona zasobów środowiska realizowana jest na podstawie ustawy Prawo ochrony środowiska oraz przepisów szczególnych. </a:t>
            </a:r>
          </a:p>
          <a:p>
            <a:r>
              <a:rPr lang="pl-PL" dirty="0"/>
              <a:t>Szczegółowe zasady ochrony wód określają przepisy ustawy – Prawo wodne.</a:t>
            </a:r>
          </a:p>
          <a:p>
            <a:r>
              <a:rPr lang="pl-PL" dirty="0"/>
              <a:t>Szczegółowe zasady gospodarowania złożem kopaliny i związanej z eksploatacją złoża ochrony środowiska określają przepisy ustawy – Prawo geologiczne i górnicze. </a:t>
            </a:r>
          </a:p>
          <a:p>
            <a:r>
              <a:rPr lang="pl-PL" dirty="0"/>
              <a:t>Inne istotne akty prawne:</a:t>
            </a:r>
          </a:p>
          <a:p>
            <a:pPr marL="360000" indent="-360000">
              <a:buFont typeface="Wingdings" panose="05000000000000000000" pitchFamily="2" charset="2"/>
              <a:buChar char="§"/>
            </a:pPr>
            <a:r>
              <a:rPr lang="pl-PL" dirty="0"/>
              <a:t>Ustawa o ochronie przyrody,</a:t>
            </a:r>
          </a:p>
          <a:p>
            <a:pPr marL="360000" indent="-360000">
              <a:buFont typeface="Wingdings" panose="05000000000000000000" pitchFamily="2" charset="2"/>
              <a:buChar char="§"/>
            </a:pPr>
            <a:r>
              <a:rPr lang="pl-PL" dirty="0"/>
              <a:t>Ustawa o lasach,</a:t>
            </a:r>
          </a:p>
          <a:p>
            <a:pPr marL="360000" indent="-360000">
              <a:buFont typeface="Wingdings" panose="05000000000000000000" pitchFamily="2" charset="2"/>
              <a:buChar char="§"/>
            </a:pPr>
            <a:r>
              <a:rPr lang="pl-PL" dirty="0"/>
              <a:t>Ustawa o rybactwie śródlądowym, ustawa Prawo łowieckie, ustawa o rybołówstwie morskim,</a:t>
            </a:r>
          </a:p>
          <a:p>
            <a:pPr marL="360000" indent="-360000">
              <a:buFont typeface="Wingdings" panose="05000000000000000000" pitchFamily="2" charset="2"/>
              <a:buChar char="§"/>
            </a:pPr>
            <a:r>
              <a:rPr lang="pl-PL" dirty="0"/>
              <a:t>Ustawa o ochronie zwierząt</a:t>
            </a:r>
          </a:p>
          <a:p>
            <a:pPr marL="360000" indent="-360000">
              <a:buFont typeface="Wingdings" panose="05000000000000000000" pitchFamily="2" charset="2"/>
              <a:buChar char="§"/>
            </a:pPr>
            <a:r>
              <a:rPr lang="pl-PL" dirty="0"/>
              <a:t>Ustawa o ochronie gruntów rolnych i leśnych</a:t>
            </a:r>
          </a:p>
        </p:txBody>
      </p:sp>
    </p:spTree>
    <p:extLst>
      <p:ext uri="{BB962C8B-B14F-4D97-AF65-F5344CB8AC3E}">
        <p14:creationId xmlns:p14="http://schemas.microsoft.com/office/powerpoint/2010/main" val="7656147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823604C-70A7-4F11-AAD9-B3F6A49564D7}"/>
              </a:ext>
            </a:extLst>
          </p:cNvPr>
          <p:cNvSpPr>
            <a:spLocks noGrp="1"/>
          </p:cNvSpPr>
          <p:nvPr>
            <p:ph type="title"/>
          </p:nvPr>
        </p:nvSpPr>
        <p:spPr/>
        <p:txBody>
          <a:bodyPr/>
          <a:lstStyle/>
          <a:p>
            <a:r>
              <a:rPr lang="pl-PL" dirty="0"/>
              <a:t>Ochrona zasobów środowiska</a:t>
            </a:r>
          </a:p>
        </p:txBody>
      </p:sp>
      <p:sp>
        <p:nvSpPr>
          <p:cNvPr id="3" name="Symbol zastępczy zawartości 2">
            <a:extLst>
              <a:ext uri="{FF2B5EF4-FFF2-40B4-BE49-F238E27FC236}">
                <a16:creationId xmlns:a16="http://schemas.microsoft.com/office/drawing/2014/main" id="{154FE910-ACA5-47EA-BE48-FA9202B4B9AC}"/>
              </a:ext>
            </a:extLst>
          </p:cNvPr>
          <p:cNvSpPr>
            <a:spLocks noGrp="1"/>
          </p:cNvSpPr>
          <p:nvPr>
            <p:ph idx="1"/>
          </p:nvPr>
        </p:nvSpPr>
        <p:spPr/>
        <p:txBody>
          <a:bodyPr/>
          <a:lstStyle/>
          <a:p>
            <a:r>
              <a:rPr lang="pl-PL" dirty="0"/>
              <a:t>Ochrona zasobów środowiska jest realizowana w szczególności poprzez: </a:t>
            </a:r>
          </a:p>
          <a:p>
            <a:pPr marL="457200" indent="-457200">
              <a:buFont typeface="+mj-lt"/>
              <a:buAutoNum type="arabicParenR"/>
            </a:pPr>
            <a:r>
              <a:rPr lang="pl-PL" dirty="0"/>
              <a:t>określenie standardów jakości środowiska oraz kontrolę ich osiągania, a także podejmowanie działań służących ich nieprzekraczaniu lub przywracaniu; </a:t>
            </a:r>
          </a:p>
          <a:p>
            <a:pPr marL="457200" indent="-457200">
              <a:buFont typeface="+mj-lt"/>
              <a:buAutoNum type="arabicParenR"/>
            </a:pPr>
            <a:r>
              <a:rPr lang="pl-PL" dirty="0"/>
              <a:t>ograniczanie emisji</a:t>
            </a:r>
          </a:p>
        </p:txBody>
      </p:sp>
    </p:spTree>
    <p:extLst>
      <p:ext uri="{BB962C8B-B14F-4D97-AF65-F5344CB8AC3E}">
        <p14:creationId xmlns:p14="http://schemas.microsoft.com/office/powerpoint/2010/main" val="13954920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lstStyle/>
          <a:p>
            <a:r>
              <a:rPr lang="pl-PL" dirty="0"/>
              <a:t>Ochrona zasobów środowiska</a:t>
            </a:r>
            <a:br>
              <a:rPr lang="pl-PL" dirty="0"/>
            </a:br>
            <a:r>
              <a:rPr lang="pl-PL" dirty="0"/>
              <a:t>ochrona powietrza</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r>
              <a:rPr lang="pl-PL" dirty="0"/>
              <a:t>Ochrona powietrza polega na zapewnieniu jak najlepszej jego jakości, w szczególności przez: </a:t>
            </a:r>
          </a:p>
          <a:p>
            <a:pPr marL="457200" indent="-457200">
              <a:buFont typeface="+mj-lt"/>
              <a:buAutoNum type="arabicParenR"/>
            </a:pPr>
            <a:r>
              <a:rPr lang="pl-PL" dirty="0"/>
              <a:t>utrzymanie poziomów substancji w powietrzu poniżej dopuszczalnych dla nich poziomów lub co najmniej na tych poziomach; </a:t>
            </a:r>
          </a:p>
          <a:p>
            <a:pPr marL="457200" indent="-457200">
              <a:buFont typeface="+mj-lt"/>
              <a:buAutoNum type="arabicParenR"/>
            </a:pPr>
            <a:r>
              <a:rPr lang="pl-PL" dirty="0"/>
              <a:t>zmniejszanie poziomów substancji w powietrzu co najmniej do dopuszczalnych, gdy nie są one dotrzymane; </a:t>
            </a:r>
          </a:p>
          <a:p>
            <a:pPr marL="457200" indent="-457200">
              <a:buFont typeface="+mj-lt"/>
              <a:buAutoNum type="arabicParenR"/>
            </a:pPr>
            <a:r>
              <a:rPr lang="pl-PL" dirty="0"/>
              <a:t>zmniejszanie i utrzymanie poziomów substancji w powietrzu poniżej poziomów docelowych albo poziomów celów długoterminowych lub co najmniej na tych poziomach.</a:t>
            </a:r>
          </a:p>
        </p:txBody>
      </p:sp>
    </p:spTree>
    <p:extLst>
      <p:ext uri="{BB962C8B-B14F-4D97-AF65-F5344CB8AC3E}">
        <p14:creationId xmlns:p14="http://schemas.microsoft.com/office/powerpoint/2010/main" val="40091598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lstStyle/>
          <a:p>
            <a:r>
              <a:rPr lang="pl-PL" dirty="0"/>
              <a:t>Ochrona zasobów środowiska</a:t>
            </a:r>
            <a:br>
              <a:rPr lang="pl-PL" dirty="0"/>
            </a:br>
            <a:r>
              <a:rPr lang="pl-PL" dirty="0"/>
              <a:t>ochrona powierzchni ziemi</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r>
              <a:rPr lang="pl-PL" dirty="0"/>
              <a:t>Ochrona powierzchni ziemi polega na: </a:t>
            </a:r>
          </a:p>
          <a:p>
            <a:pPr marL="457200" indent="-457200">
              <a:buFont typeface="+mj-lt"/>
              <a:buAutoNum type="arabicParenR"/>
            </a:pPr>
            <a:r>
              <a:rPr lang="pl-PL" dirty="0"/>
              <a:t>racjonalnym gospodarowaniu;</a:t>
            </a:r>
          </a:p>
          <a:p>
            <a:pPr marL="457200" indent="-457200">
              <a:buFont typeface="+mj-lt"/>
              <a:buAutoNum type="arabicParenR"/>
            </a:pPr>
            <a:r>
              <a:rPr lang="pl-PL" dirty="0"/>
              <a:t>zachowaniu funkcji środowiskowych, gospodarczych, społecznych i kulturowych;</a:t>
            </a:r>
          </a:p>
          <a:p>
            <a:pPr marL="457200" indent="-457200">
              <a:buFont typeface="+mj-lt"/>
              <a:buAutoNum type="arabicParenR"/>
            </a:pPr>
            <a:r>
              <a:rPr lang="pl-PL" dirty="0"/>
              <a:t>zapobieganiu zanieczyszczeniu substancjami powodującymi ryzyko oraz na </a:t>
            </a:r>
            <a:r>
              <a:rPr lang="pl-PL" dirty="0" err="1"/>
              <a:t>remediacji</a:t>
            </a:r>
            <a:r>
              <a:rPr lang="pl-PL" dirty="0"/>
              <a:t>;</a:t>
            </a:r>
          </a:p>
          <a:p>
            <a:pPr marL="457200" indent="-457200">
              <a:buFont typeface="+mj-lt"/>
              <a:buAutoNum type="arabicParenR"/>
            </a:pPr>
            <a:r>
              <a:rPr lang="pl-PL" dirty="0"/>
              <a:t>zachowaniu jak najlepszego stanu gleby;</a:t>
            </a:r>
          </a:p>
          <a:p>
            <a:pPr marL="457200" indent="-457200">
              <a:buFont typeface="+mj-lt"/>
              <a:buAutoNum type="arabicParenR"/>
            </a:pPr>
            <a:r>
              <a:rPr lang="pl-PL" dirty="0"/>
              <a:t>minimalizacji stopnia i łagodzeniu skutków zasklepienia gleby;</a:t>
            </a:r>
          </a:p>
          <a:p>
            <a:pPr marL="457200" indent="-457200">
              <a:buFont typeface="+mj-lt"/>
              <a:buAutoNum type="arabicParenR"/>
            </a:pPr>
            <a:r>
              <a:rPr lang="pl-PL" dirty="0"/>
              <a:t>zapobieganiu ruchom masowym ziemi i ich skutkom;</a:t>
            </a:r>
          </a:p>
          <a:p>
            <a:pPr marL="457200" indent="-457200">
              <a:buFont typeface="+mj-lt"/>
              <a:buAutoNum type="arabicParenR"/>
            </a:pPr>
            <a:r>
              <a:rPr lang="pl-PL" dirty="0"/>
              <a:t>przeciwdziałaniu niekorzystnym zmianom naturalnego ukształtowania powierzchni ziemi.</a:t>
            </a:r>
          </a:p>
        </p:txBody>
      </p:sp>
    </p:spTree>
    <p:extLst>
      <p:ext uri="{BB962C8B-B14F-4D97-AF65-F5344CB8AC3E}">
        <p14:creationId xmlns:p14="http://schemas.microsoft.com/office/powerpoint/2010/main" val="3220350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lstStyle/>
          <a:p>
            <a:r>
              <a:rPr lang="pl-PL" dirty="0"/>
              <a:t>Ochrona zasobów środowiska</a:t>
            </a:r>
            <a:br>
              <a:rPr lang="pl-PL" dirty="0"/>
            </a:br>
            <a:r>
              <a:rPr lang="pl-PL" dirty="0"/>
              <a:t>ochrona przed hałasem</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r>
              <a:rPr lang="pl-PL" dirty="0"/>
              <a:t>Ochrona przed hałasem polega na zapewnieniu jak najlepszego stanu akustycznego środowiska, w szczególności poprzez: </a:t>
            </a:r>
          </a:p>
          <a:p>
            <a:pPr marL="457200" indent="-457200">
              <a:buFont typeface="+mj-lt"/>
              <a:buAutoNum type="arabicParenR"/>
            </a:pPr>
            <a:r>
              <a:rPr lang="pl-PL" dirty="0"/>
              <a:t>utrzymanie poziomu hałasu poniżej dopuszczalnego lub co najmniej na tym poziomie; </a:t>
            </a:r>
          </a:p>
          <a:p>
            <a:pPr marL="457200" indent="-457200">
              <a:buFont typeface="+mj-lt"/>
              <a:buAutoNum type="arabicParenR"/>
            </a:pPr>
            <a:r>
              <a:rPr lang="pl-PL" dirty="0"/>
              <a:t>zmniejszanie poziomu hałasu co najmniej do dopuszczalnego, gdy nie jest on dotrzymany.</a:t>
            </a:r>
          </a:p>
        </p:txBody>
      </p:sp>
    </p:spTree>
    <p:extLst>
      <p:ext uri="{BB962C8B-B14F-4D97-AF65-F5344CB8AC3E}">
        <p14:creationId xmlns:p14="http://schemas.microsoft.com/office/powerpoint/2010/main" val="9077497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fontScale="90000"/>
          </a:bodyPr>
          <a:lstStyle/>
          <a:p>
            <a:r>
              <a:rPr lang="pl-PL" dirty="0"/>
              <a:t>Ochrona zasobów środowiska</a:t>
            </a:r>
            <a:br>
              <a:rPr lang="pl-PL" dirty="0"/>
            </a:br>
            <a:r>
              <a:rPr lang="pl-PL" dirty="0"/>
              <a:t>ochrona przed polami elektromagnetycznymi</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r>
              <a:rPr lang="pl-PL" dirty="0"/>
              <a:t> Ochrona przed polami elektromagnetycznymi polega na zapewnieniu jak najlepszego stanu środowiska poprzez: </a:t>
            </a:r>
          </a:p>
          <a:p>
            <a:pPr marL="457200" indent="-457200">
              <a:buFont typeface="+mj-lt"/>
              <a:buAutoNum type="arabicParenR"/>
            </a:pPr>
            <a:r>
              <a:rPr lang="pl-PL" dirty="0"/>
              <a:t>utrzymanie poziomów pól elektromagnetycznych poniżej dopuszczalnych lub co najmniej na tych poziomach;  </a:t>
            </a:r>
          </a:p>
          <a:p>
            <a:pPr marL="457200" indent="-457200">
              <a:buFont typeface="+mj-lt"/>
              <a:buAutoNum type="arabicParenR"/>
            </a:pPr>
            <a:r>
              <a:rPr lang="pl-PL" dirty="0"/>
              <a:t>zmniejszanie poziomów pól elektromagnetycznych co najmniej do dopuszczalnych, gdy nie są one dotrzymane.</a:t>
            </a:r>
          </a:p>
        </p:txBody>
      </p:sp>
    </p:spTree>
    <p:extLst>
      <p:ext uri="{BB962C8B-B14F-4D97-AF65-F5344CB8AC3E}">
        <p14:creationId xmlns:p14="http://schemas.microsoft.com/office/powerpoint/2010/main" val="41693627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dirty="0"/>
              <a:t>ochrona kopalin</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Złoża kopalin podlegają ochronie polegającej na racjonalnym gospodarowaniu ich zasobami oraz kompleksowym wykorzystaniu kopalin, w tym kopalin towarzyszących.</a:t>
            </a:r>
          </a:p>
          <a:p>
            <a:pPr marL="0" indent="0">
              <a:buNone/>
            </a:pPr>
            <a:r>
              <a:rPr lang="pl-PL" dirty="0"/>
              <a:t>Eksploatację złoża kopaliny prowadzi się w sposób gospodarczo uzasadniony, przy zastosowaniu środków ograniczających szkody w środowisku i przy zapewnieniu racjonalnego wydobycia i zagospodarowania kopaliny. </a:t>
            </a:r>
          </a:p>
        </p:txBody>
      </p:sp>
    </p:spTree>
    <p:extLst>
      <p:ext uri="{BB962C8B-B14F-4D97-AF65-F5344CB8AC3E}">
        <p14:creationId xmlns:p14="http://schemas.microsoft.com/office/powerpoint/2010/main" val="101389635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dirty="0"/>
              <a:t>ochrona zwierząt oraz roślin [1]</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Ochrona zwierząt oraz roślin polega na: </a:t>
            </a:r>
          </a:p>
          <a:p>
            <a:pPr marL="457200" indent="-457200">
              <a:buFont typeface="+mj-lt"/>
              <a:buAutoNum type="arabicParenR"/>
            </a:pPr>
            <a:r>
              <a:rPr lang="pl-PL" dirty="0"/>
              <a:t>zachowaniu cennych ekosystemów, różnorodności biologicznej i utrzymaniu równowagi przyrodniczej; </a:t>
            </a:r>
          </a:p>
          <a:p>
            <a:pPr marL="457200" indent="-457200">
              <a:buFont typeface="+mj-lt"/>
              <a:buAutoNum type="arabicParenR"/>
            </a:pPr>
            <a:r>
              <a:rPr lang="pl-PL" dirty="0"/>
              <a:t>tworzeniu warunków prawidłowego rozwoju i optymalnego spełniania przez zwierzęta i roślinność funkcji biologicznej w środowisku; </a:t>
            </a:r>
          </a:p>
          <a:p>
            <a:pPr marL="457200" indent="-457200">
              <a:buFont typeface="+mj-lt"/>
              <a:buAutoNum type="arabicParenR"/>
            </a:pPr>
            <a:r>
              <a:rPr lang="pl-PL" dirty="0"/>
              <a:t>zapobieganiu lub ograniczaniu negatywnych oddziaływań na środowisko, które mogłyby niekorzystnie wpływać na zasoby oraz stan zwierząt oraz roślin; </a:t>
            </a:r>
          </a:p>
          <a:p>
            <a:pPr marL="457200" indent="-457200">
              <a:buFont typeface="+mj-lt"/>
              <a:buAutoNum type="arabicParenR"/>
            </a:pPr>
            <a:r>
              <a:rPr lang="pl-PL" dirty="0"/>
              <a:t>zapobieganiu zagrożeniom naturalnych kompleksów i tworów przyrody.  </a:t>
            </a:r>
          </a:p>
        </p:txBody>
      </p:sp>
    </p:spTree>
    <p:extLst>
      <p:ext uri="{BB962C8B-B14F-4D97-AF65-F5344CB8AC3E}">
        <p14:creationId xmlns:p14="http://schemas.microsoft.com/office/powerpoint/2010/main" val="34481391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dirty="0"/>
              <a:t>ochrona zwierząt oraz roślin [2]</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Ochrona zwierząt oraz roślin realizowana jest m. in. poprzez: </a:t>
            </a:r>
          </a:p>
          <a:p>
            <a:pPr marL="457200" indent="-457200">
              <a:buFont typeface="+mj-lt"/>
              <a:buAutoNum type="arabicParenR"/>
            </a:pPr>
            <a:r>
              <a:rPr lang="pl-PL" dirty="0"/>
              <a:t>obejmowanie ochroną obszarów i obiektów cennych przyrodniczo; </a:t>
            </a:r>
          </a:p>
          <a:p>
            <a:pPr marL="457200" indent="-457200">
              <a:buFont typeface="+mj-lt"/>
              <a:buAutoNum type="arabicParenR"/>
            </a:pPr>
            <a:r>
              <a:rPr lang="pl-PL" dirty="0"/>
              <a:t>ustanawianie ochrony gatunków zwierząt oraz roślin; </a:t>
            </a:r>
          </a:p>
          <a:p>
            <a:pPr marL="457200" indent="-457200">
              <a:buFont typeface="+mj-lt"/>
              <a:buAutoNum type="arabicParenR"/>
            </a:pPr>
            <a:r>
              <a:rPr lang="pl-PL" dirty="0"/>
              <a:t>ograniczanie możliwości pozyskiwania dziko występujących zwierząt oraz roślin; </a:t>
            </a:r>
          </a:p>
          <a:p>
            <a:pPr marL="457200" indent="-457200">
              <a:buFont typeface="+mj-lt"/>
              <a:buAutoNum type="arabicParenR"/>
            </a:pPr>
            <a:r>
              <a:rPr lang="pl-PL" dirty="0"/>
              <a:t>odtwarzanie populacji zwierząt i stanowisk roślin oraz zapewnianie reprodukcji dziko występujących zwierząt oraz roślin; </a:t>
            </a:r>
          </a:p>
          <a:p>
            <a:pPr marL="457200" indent="-457200">
              <a:buFont typeface="+mj-lt"/>
              <a:buAutoNum type="arabicParenR"/>
            </a:pPr>
            <a:r>
              <a:rPr lang="pl-PL" dirty="0"/>
              <a:t>zabezpieczanie lasów i </a:t>
            </a:r>
            <a:r>
              <a:rPr lang="pl-PL" dirty="0" err="1"/>
              <a:t>zadrzewień</a:t>
            </a:r>
            <a:r>
              <a:rPr lang="pl-PL" dirty="0"/>
              <a:t> przed zanieczyszczeniem i pożarami; </a:t>
            </a:r>
          </a:p>
          <a:p>
            <a:pPr marL="457200" indent="-457200">
              <a:buFont typeface="+mj-lt"/>
              <a:buAutoNum type="arabicParenR"/>
            </a:pPr>
            <a:r>
              <a:rPr lang="pl-PL" dirty="0"/>
              <a:t>ograniczanie możliwości wycinania drzew i krzewów oraz likwidacji terenów zieleni.  </a:t>
            </a:r>
          </a:p>
        </p:txBody>
      </p:sp>
    </p:spTree>
    <p:extLst>
      <p:ext uri="{BB962C8B-B14F-4D97-AF65-F5344CB8AC3E}">
        <p14:creationId xmlns:p14="http://schemas.microsoft.com/office/powerpoint/2010/main" val="3212703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sz="2400" b="1" dirty="0"/>
              <a:t>ograniczanie sposobu korzystania z nieruchomości w związku z ochroną środowiska</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Jeżeli w związku z ograniczeniem sposobu korzystania z nieruchomości korzystanie z niej lub z jej części w dotychczasowy sposób lub zgodny z dotychczasowym przeznaczeniem stało się niemożliwe lub istotnie ograniczone, właściciel nieruchomości może żądać wykupienia nieruchomości lub jej części.</a:t>
            </a:r>
          </a:p>
          <a:p>
            <a:pPr marL="0" indent="0">
              <a:buNone/>
            </a:pPr>
            <a:r>
              <a:rPr lang="pl-PL" dirty="0"/>
              <a:t>W związku z ograniczeniem sposobu korzystania z nieruchomości jej właściciel może żądać odszkodowania za poniesioną szkodę; szkoda obejmuje również zmniejszenie wartości nieruchomości. </a:t>
            </a:r>
          </a:p>
          <a:p>
            <a:pPr marL="0" indent="0">
              <a:buNone/>
            </a:pPr>
            <a:r>
              <a:rPr lang="pl-PL" dirty="0"/>
              <a:t>Z roszczeniem można wystąpić w okresie 2 lat od dnia wejścia w życie rozporządzenia lub aktu prawa miejscowego powodującego ograniczenie sposobu korzystania z nieruchomości. </a:t>
            </a:r>
          </a:p>
        </p:txBody>
      </p:sp>
    </p:spTree>
    <p:extLst>
      <p:ext uri="{BB962C8B-B14F-4D97-AF65-F5344CB8AC3E}">
        <p14:creationId xmlns:p14="http://schemas.microsoft.com/office/powerpoint/2010/main" val="30413749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9">
            <a:extLst>
              <a:ext uri="{FF2B5EF4-FFF2-40B4-BE49-F238E27FC236}">
                <a16:creationId xmlns:a16="http://schemas.microsoft.com/office/drawing/2014/main" id="{B80045BC-58DB-469C-8997-6C0C16B173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ytuł 1">
            <a:extLst>
              <a:ext uri="{FF2B5EF4-FFF2-40B4-BE49-F238E27FC236}">
                <a16:creationId xmlns:a16="http://schemas.microsoft.com/office/drawing/2014/main" id="{84CCDF97-DAAF-4B8E-B8D8-878B4AC736BB}"/>
              </a:ext>
            </a:extLst>
          </p:cNvPr>
          <p:cNvSpPr>
            <a:spLocks noGrp="1"/>
          </p:cNvSpPr>
          <p:nvPr>
            <p:ph type="title"/>
          </p:nvPr>
        </p:nvSpPr>
        <p:spPr>
          <a:xfrm>
            <a:off x="7859485" y="634946"/>
            <a:ext cx="3690257" cy="1450757"/>
          </a:xfrm>
        </p:spPr>
        <p:txBody>
          <a:bodyPr>
            <a:normAutofit/>
          </a:bodyPr>
          <a:lstStyle/>
          <a:p>
            <a:r>
              <a:rPr lang="pl-PL" dirty="0"/>
              <a:t>Środowisko</a:t>
            </a:r>
          </a:p>
        </p:txBody>
      </p:sp>
      <p:pic>
        <p:nvPicPr>
          <p:cNvPr id="5" name="Obraz 4">
            <a:extLst>
              <a:ext uri="{FF2B5EF4-FFF2-40B4-BE49-F238E27FC236}">
                <a16:creationId xmlns:a16="http://schemas.microsoft.com/office/drawing/2014/main" id="{0D014FD2-D580-4522-9F6F-1FE8607CD9A7}"/>
              </a:ext>
            </a:extLst>
          </p:cNvPr>
          <p:cNvPicPr>
            <a:picLocks noChangeAspect="1"/>
          </p:cNvPicPr>
          <p:nvPr/>
        </p:nvPicPr>
        <p:blipFill rotWithShape="1">
          <a:blip r:embed="rId2"/>
          <a:srcRect l="20930" r="11783" b="-2"/>
          <a:stretch/>
        </p:blipFill>
        <p:spPr>
          <a:xfrm>
            <a:off x="633999" y="640081"/>
            <a:ext cx="6909801" cy="5314406"/>
          </a:xfrm>
          <a:prstGeom prst="rect">
            <a:avLst/>
          </a:prstGeom>
        </p:spPr>
      </p:pic>
      <p:cxnSp>
        <p:nvCxnSpPr>
          <p:cNvPr id="19" name="Straight Connector 11">
            <a:extLst>
              <a:ext uri="{FF2B5EF4-FFF2-40B4-BE49-F238E27FC236}">
                <a16:creationId xmlns:a16="http://schemas.microsoft.com/office/drawing/2014/main" id="{83EF6BB5-A95D-4C59-808C-3B64F444F29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92143" y="2085703"/>
            <a:ext cx="356616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Symbol zastępczy zawartości 2">
            <a:extLst>
              <a:ext uri="{FF2B5EF4-FFF2-40B4-BE49-F238E27FC236}">
                <a16:creationId xmlns:a16="http://schemas.microsoft.com/office/drawing/2014/main" id="{84FA6A2F-805B-4BC8-A534-033CCC6D6359}"/>
              </a:ext>
            </a:extLst>
          </p:cNvPr>
          <p:cNvSpPr>
            <a:spLocks noGrp="1"/>
          </p:cNvSpPr>
          <p:nvPr>
            <p:ph idx="1"/>
          </p:nvPr>
        </p:nvSpPr>
        <p:spPr>
          <a:xfrm>
            <a:off x="7859485" y="2198914"/>
            <a:ext cx="3690257" cy="3670180"/>
          </a:xfrm>
        </p:spPr>
        <p:txBody>
          <a:bodyPr>
            <a:normAutofit/>
          </a:bodyPr>
          <a:lstStyle/>
          <a:p>
            <a:r>
              <a:rPr lang="pl-PL" dirty="0"/>
              <a:t>Ogół </a:t>
            </a:r>
            <a:r>
              <a:rPr lang="pl-PL" b="1" dirty="0"/>
              <a:t>elementów przyrodniczych</a:t>
            </a:r>
            <a:r>
              <a:rPr lang="pl-PL" dirty="0"/>
              <a:t>, w tym także przekształconych w wyniku działalności człowieka, </a:t>
            </a:r>
          </a:p>
          <a:p>
            <a:r>
              <a:rPr lang="pl-PL" dirty="0"/>
              <a:t>a w szczególności powierzchnia ziemi, kopaliny, wody, powietrze, krajobraz, klimat oraz pozostałe elementy różnorodności biologicznej, a także wzajemne oddziaływania pomiędzy tymi elementami.</a:t>
            </a:r>
          </a:p>
        </p:txBody>
      </p:sp>
      <p:sp>
        <p:nvSpPr>
          <p:cNvPr id="20" name="Rectangle 13">
            <a:extLst>
              <a:ext uri="{FF2B5EF4-FFF2-40B4-BE49-F238E27FC236}">
                <a16:creationId xmlns:a16="http://schemas.microsoft.com/office/drawing/2014/main" id="{150BDA68-EBDD-443C-9B6B-03CA14AFFB3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15">
            <a:extLst>
              <a:ext uri="{FF2B5EF4-FFF2-40B4-BE49-F238E27FC236}">
                <a16:creationId xmlns:a16="http://schemas.microsoft.com/office/drawing/2014/main" id="{00C07DB3-666C-4A9D-81CE-83B435F95B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pole tekstowe 3">
            <a:extLst>
              <a:ext uri="{FF2B5EF4-FFF2-40B4-BE49-F238E27FC236}">
                <a16:creationId xmlns:a16="http://schemas.microsoft.com/office/drawing/2014/main" id="{C61F3470-7409-4468-A4B3-D2D0519F34A4}"/>
              </a:ext>
            </a:extLst>
          </p:cNvPr>
          <p:cNvSpPr txBox="1"/>
          <p:nvPr/>
        </p:nvSpPr>
        <p:spPr>
          <a:xfrm>
            <a:off x="562856" y="5940917"/>
            <a:ext cx="2850777" cy="261610"/>
          </a:xfrm>
          <a:prstGeom prst="rect">
            <a:avLst/>
          </a:prstGeom>
          <a:noFill/>
        </p:spPr>
        <p:txBody>
          <a:bodyPr wrap="square" rtlCol="0">
            <a:spAutoFit/>
          </a:bodyPr>
          <a:lstStyle/>
          <a:p>
            <a:r>
              <a:rPr lang="pl-PL" sz="1100" dirty="0">
                <a:solidFill>
                  <a:schemeClr val="tx1">
                    <a:lumMod val="65000"/>
                    <a:lumOff val="35000"/>
                  </a:schemeClr>
                </a:solidFill>
              </a:rPr>
              <a:t>Źródło: swiat-domu.pl</a:t>
            </a:r>
          </a:p>
        </p:txBody>
      </p:sp>
    </p:spTree>
    <p:extLst>
      <p:ext uri="{BB962C8B-B14F-4D97-AF65-F5344CB8AC3E}">
        <p14:creationId xmlns:p14="http://schemas.microsoft.com/office/powerpoint/2010/main" val="154673956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sz="2400" b="1" dirty="0"/>
              <a:t>ograniczanie sposobu korzystania z nieruchomości w związku z ochroną środowiska</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Ograniczenie sposobu korzystania z nieruchomości w związku z ochroną zasobów środowiska może nastąpić przez: </a:t>
            </a:r>
          </a:p>
          <a:p>
            <a:pPr marL="457200" indent="-457200">
              <a:buFont typeface="+mj-lt"/>
              <a:buAutoNum type="arabicParenR"/>
            </a:pPr>
            <a:r>
              <a:rPr lang="pl-PL" dirty="0"/>
              <a:t>poddanie ochronie obszarów lub obiektów na podstawie przepisów ustawy o ochronie przyrody; </a:t>
            </a:r>
          </a:p>
          <a:p>
            <a:pPr marL="457200" indent="-457200">
              <a:buFont typeface="+mj-lt"/>
              <a:buAutoNum type="arabicParenR"/>
            </a:pPr>
            <a:r>
              <a:rPr lang="pl-PL" dirty="0"/>
              <a:t>wyznaczenie obszarów cichych w aglomeracji oraz obszarów cichych poza aglomeracją. </a:t>
            </a:r>
          </a:p>
          <a:p>
            <a:pPr marL="0" indent="0">
              <a:buNone/>
            </a:pPr>
            <a:r>
              <a:rPr lang="pl-PL" dirty="0"/>
              <a:t>Przepis ustawy nie wyklucza możliwości ograniczenia sposobu korzystania z nieruchomości w celu ochrony zasobów środowiska na podstawie przepisów ustawy o planowaniu i zagospodarowaniu przestrzennym. </a:t>
            </a:r>
          </a:p>
        </p:txBody>
      </p:sp>
    </p:spTree>
    <p:extLst>
      <p:ext uri="{BB962C8B-B14F-4D97-AF65-F5344CB8AC3E}">
        <p14:creationId xmlns:p14="http://schemas.microsoft.com/office/powerpoint/2010/main" val="34724066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3B60B-BA43-4F7F-BC8F-1A056CE748AB}"/>
              </a:ext>
            </a:extLst>
          </p:cNvPr>
          <p:cNvSpPr>
            <a:spLocks noGrp="1"/>
          </p:cNvSpPr>
          <p:nvPr>
            <p:ph type="title"/>
          </p:nvPr>
        </p:nvSpPr>
        <p:spPr/>
        <p:txBody>
          <a:bodyPr>
            <a:normAutofit/>
          </a:bodyPr>
          <a:lstStyle/>
          <a:p>
            <a:r>
              <a:rPr lang="pl-PL" dirty="0"/>
              <a:t>Ochrona zasobów środowiska</a:t>
            </a:r>
            <a:br>
              <a:rPr lang="pl-PL" dirty="0"/>
            </a:br>
            <a:r>
              <a:rPr lang="pl-PL" sz="2400" b="1" dirty="0"/>
              <a:t>ograniczanie sposobu korzystania z nieruchomości w związku z ochroną środowiska – obszary ograniczonego użytkowania </a:t>
            </a:r>
          </a:p>
        </p:txBody>
      </p:sp>
      <p:sp>
        <p:nvSpPr>
          <p:cNvPr id="3" name="Symbol zastępczy zawartości 2">
            <a:extLst>
              <a:ext uri="{FF2B5EF4-FFF2-40B4-BE49-F238E27FC236}">
                <a16:creationId xmlns:a16="http://schemas.microsoft.com/office/drawing/2014/main" id="{BB98F376-7CC5-4496-BED1-6136A47EB2AC}"/>
              </a:ext>
            </a:extLst>
          </p:cNvPr>
          <p:cNvSpPr>
            <a:spLocks noGrp="1"/>
          </p:cNvSpPr>
          <p:nvPr>
            <p:ph idx="1"/>
          </p:nvPr>
        </p:nvSpPr>
        <p:spPr/>
        <p:txBody>
          <a:bodyPr/>
          <a:lstStyle/>
          <a:p>
            <a:pPr marL="0" indent="0">
              <a:buNone/>
            </a:pPr>
            <a:r>
              <a:rPr lang="pl-PL" dirty="0"/>
              <a:t>Jeżeli z przeglądu ekologicznego albo z oceny oddziaływania przedsięwzięcia na środowisko albo z analizy </a:t>
            </a:r>
            <a:r>
              <a:rPr lang="pl-PL" dirty="0" err="1"/>
              <a:t>porealizacyjnej</a:t>
            </a:r>
            <a:r>
              <a:rPr lang="pl-PL" dirty="0"/>
              <a:t> wynika, że mimo zastosowania dostępnych rozwiązań technicznych, technologicznych i organizacyjnych nie mogą być dotrzymane standardy jakości środowiska poza terenem zakładu lub innego obiektu, to dla oczyszczalni ścieków, składowiska odpadów komunalnych, kompostowni, trasy komunikacyjnej, lotniska, linii i stacji elektroenergetycznej, obiektów sieci gazowej oraz instalacji radiokomunikacyjnej, radionawigacyjnej i radiolokacyjnej tworzy się obszar ograniczonego użytkowania.</a:t>
            </a:r>
          </a:p>
          <a:p>
            <a:pPr marL="0" indent="0">
              <a:buNone/>
            </a:pPr>
            <a:r>
              <a:rPr lang="pl-PL" dirty="0"/>
              <a:t>Obszar ograniczonego użytkowania tworzy rada powiatu w drodze uchwały.  </a:t>
            </a:r>
          </a:p>
        </p:txBody>
      </p:sp>
    </p:spTree>
    <p:extLst>
      <p:ext uri="{BB962C8B-B14F-4D97-AF65-F5344CB8AC3E}">
        <p14:creationId xmlns:p14="http://schemas.microsoft.com/office/powerpoint/2010/main" val="18553874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lstStyle/>
          <a:p>
            <a:r>
              <a:rPr lang="pl-PL" dirty="0"/>
              <a:t>Przeciwdziałanie zanieczyszczeniom polega na zapobieganiu lub ograniczaniu wprowadzania do środowiska substancji lub energii. </a:t>
            </a:r>
          </a:p>
          <a:p>
            <a:r>
              <a:rPr lang="pl-PL" dirty="0"/>
              <a:t>Podmiot korzystający ze środowiska jest obowiązany zapewnić przestrzeganie wymagań ochrony środowiska.</a:t>
            </a:r>
          </a:p>
        </p:txBody>
      </p:sp>
    </p:spTree>
    <p:extLst>
      <p:ext uri="{BB962C8B-B14F-4D97-AF65-F5344CB8AC3E}">
        <p14:creationId xmlns:p14="http://schemas.microsoft.com/office/powerpoint/2010/main" val="313798663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br>
              <a:rPr lang="pl-PL" dirty="0"/>
            </a:br>
            <a:r>
              <a:rPr lang="pl-PL" dirty="0"/>
              <a:t>instalacje, urządzenia</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lstStyle/>
          <a:p>
            <a:r>
              <a:rPr lang="pl-PL" dirty="0"/>
              <a:t>Eksploatacja instalacji lub urządzenia nie powinna powodować przekroczenia standardów emisyjnych.</a:t>
            </a:r>
          </a:p>
          <a:p>
            <a:r>
              <a:rPr lang="pl-PL" dirty="0"/>
              <a:t>Oddziaływanie instalacji lub urządzenia nie powinno powodować pogorszenia stanu środowiska w znacznych rozmiarach lub zagrożenia życia lub zdrowia ludzi.</a:t>
            </a:r>
          </a:p>
          <a:p>
            <a:endParaRPr lang="pl-PL" dirty="0"/>
          </a:p>
          <a:p>
            <a:r>
              <a:rPr lang="pl-PL" dirty="0"/>
              <a:t>Ale co to jest instalacja?</a:t>
            </a:r>
          </a:p>
        </p:txBody>
      </p:sp>
    </p:spTree>
    <p:extLst>
      <p:ext uri="{BB962C8B-B14F-4D97-AF65-F5344CB8AC3E}">
        <p14:creationId xmlns:p14="http://schemas.microsoft.com/office/powerpoint/2010/main" val="217690703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Instalacje, urządzenia</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lstStyle/>
          <a:p>
            <a:pPr marL="0" indent="0">
              <a:buNone/>
            </a:pPr>
            <a:r>
              <a:rPr lang="pl-PL" dirty="0"/>
              <a:t>Pod pojęciem </a:t>
            </a:r>
            <a:r>
              <a:rPr lang="pl-PL" sz="2400" b="1" dirty="0"/>
              <a:t>instalacji </a:t>
            </a:r>
            <a:r>
              <a:rPr lang="pl-PL" dirty="0"/>
              <a:t>należy rozumieć:</a:t>
            </a:r>
          </a:p>
          <a:p>
            <a:pPr marL="457200" indent="-457200">
              <a:buFont typeface="+mj-lt"/>
              <a:buAutoNum type="alphaLcParenR"/>
            </a:pPr>
            <a:r>
              <a:rPr lang="pl-PL" dirty="0"/>
              <a:t>stacjonarne urządzenie techniczne,</a:t>
            </a:r>
          </a:p>
          <a:p>
            <a:pPr marL="457200" indent="-457200">
              <a:buFont typeface="+mj-lt"/>
              <a:buAutoNum type="alphaLcParenR"/>
            </a:pPr>
            <a:r>
              <a:rPr lang="pl-PL" dirty="0"/>
              <a:t>zespół stacjonarnych urządzeń technicznych powiązanych technologicznie, do których tytułem prawnym dysponuje ten sam podmiot i położonych na terenie jednego zakładu, </a:t>
            </a:r>
          </a:p>
          <a:p>
            <a:pPr marL="457200" indent="-457200">
              <a:buFont typeface="+mj-lt"/>
              <a:buAutoNum type="alphaLcParenR"/>
            </a:pPr>
            <a:r>
              <a:rPr lang="pl-PL" dirty="0"/>
              <a:t>budowle niebędące urządzeniami technicznymi ani ich zespołami, </a:t>
            </a:r>
          </a:p>
          <a:p>
            <a:pPr marL="0" indent="0">
              <a:buNone/>
            </a:pPr>
            <a:r>
              <a:rPr lang="pl-PL" dirty="0"/>
              <a:t>których eksploatacja </a:t>
            </a:r>
            <a:r>
              <a:rPr lang="pl-PL" sz="2400" b="1" dirty="0"/>
              <a:t>może spowodować emisję</a:t>
            </a:r>
            <a:r>
              <a:rPr lang="pl-PL" dirty="0"/>
              <a:t>.</a:t>
            </a:r>
          </a:p>
          <a:p>
            <a:pPr marL="0" indent="0">
              <a:buNone/>
            </a:pPr>
            <a:endParaRPr lang="pl-PL" dirty="0"/>
          </a:p>
          <a:p>
            <a:pPr marL="0" indent="0">
              <a:buNone/>
            </a:pPr>
            <a:r>
              <a:rPr lang="pl-PL" dirty="0"/>
              <a:t>Pod pojęciem </a:t>
            </a:r>
            <a:r>
              <a:rPr lang="pl-PL" sz="2400" b="1" dirty="0"/>
              <a:t>urządzenia</a:t>
            </a:r>
            <a:r>
              <a:rPr lang="pl-PL" dirty="0"/>
              <a:t> należy rozumieć </a:t>
            </a:r>
            <a:r>
              <a:rPr lang="pl-PL" sz="2400" b="1" dirty="0"/>
              <a:t>niestacjonarne urządzenie techniczne</a:t>
            </a:r>
            <a:r>
              <a:rPr lang="pl-PL" dirty="0"/>
              <a:t>, w tym środki transportu.</a:t>
            </a:r>
          </a:p>
        </p:txBody>
      </p:sp>
    </p:spTree>
    <p:extLst>
      <p:ext uri="{BB962C8B-B14F-4D97-AF65-F5344CB8AC3E}">
        <p14:creationId xmlns:p14="http://schemas.microsoft.com/office/powerpoint/2010/main" val="327265698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br>
              <a:rPr lang="pl-PL" dirty="0"/>
            </a:br>
            <a:r>
              <a:rPr lang="pl-PL" dirty="0"/>
              <a:t>instalacje, urządzenia – </a:t>
            </a:r>
            <a:r>
              <a:rPr lang="pl-PL" b="1" dirty="0"/>
              <a:t>BAT</a:t>
            </a:r>
            <a:r>
              <a:rPr lang="pl-PL" dirty="0"/>
              <a:t> </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normAutofit fontScale="92500" lnSpcReduction="10000"/>
          </a:bodyPr>
          <a:lstStyle/>
          <a:p>
            <a:pPr marL="0" indent="0">
              <a:buNone/>
            </a:pPr>
            <a:r>
              <a:rPr lang="pl-PL" dirty="0"/>
              <a:t>Technologia stosowana w nowo uruchamianych lub zmienianych w sposób istotny instalacjach i urządzeniach powinna spełniać wymagania, przy których określaniu uwzględnia się w szczególności: </a:t>
            </a:r>
          </a:p>
          <a:p>
            <a:pPr marL="457200" indent="-457200">
              <a:buFont typeface="+mj-lt"/>
              <a:buAutoNum type="arabicParenR"/>
            </a:pPr>
            <a:r>
              <a:rPr lang="pl-PL" dirty="0"/>
              <a:t>stosowanie substancji o małym potencjale zagrożeń; </a:t>
            </a:r>
          </a:p>
          <a:p>
            <a:pPr marL="457200" indent="-457200">
              <a:buFont typeface="+mj-lt"/>
              <a:buAutoNum type="arabicParenR"/>
            </a:pPr>
            <a:r>
              <a:rPr lang="pl-PL" dirty="0"/>
              <a:t>efektywne wytwarzanie oraz wykorzystanie energii; </a:t>
            </a:r>
          </a:p>
          <a:p>
            <a:pPr marL="457200" indent="-457200">
              <a:buFont typeface="+mj-lt"/>
              <a:buAutoNum type="arabicParenR"/>
            </a:pPr>
            <a:r>
              <a:rPr lang="pl-PL" dirty="0"/>
              <a:t>zapewnienie racjonalnego zużycia wody i innych surowców oraz materiałów i paliw; </a:t>
            </a:r>
          </a:p>
          <a:p>
            <a:pPr marL="457200" indent="-457200">
              <a:buFont typeface="+mj-lt"/>
              <a:buAutoNum type="arabicParenR"/>
            </a:pPr>
            <a:r>
              <a:rPr lang="pl-PL" dirty="0"/>
              <a:t>stosowanie technologii bezodpadowych i małoodpadowych oraz możliwość odzysku powstających odpadów; </a:t>
            </a:r>
          </a:p>
          <a:p>
            <a:pPr marL="457200" indent="-457200">
              <a:buFont typeface="+mj-lt"/>
              <a:buAutoNum type="arabicParenR"/>
            </a:pPr>
            <a:r>
              <a:rPr lang="pl-PL" dirty="0"/>
              <a:t>rodzaj, zasięg oraz wielkość emisji; </a:t>
            </a:r>
          </a:p>
          <a:p>
            <a:pPr marL="457200" indent="-457200">
              <a:buFont typeface="+mj-lt"/>
              <a:buAutoNum type="arabicParenR"/>
            </a:pPr>
            <a:r>
              <a:rPr lang="pl-PL" dirty="0"/>
              <a:t>wykorzystywanie porównywalnych procesów i metod, które zostały skutecznie zastosowane w skali przemysłowej; </a:t>
            </a:r>
          </a:p>
          <a:p>
            <a:pPr marL="457200" indent="-457200">
              <a:buFont typeface="+mj-lt"/>
              <a:buAutoNum type="arabicParenR"/>
            </a:pPr>
            <a:r>
              <a:rPr lang="pl-PL" dirty="0"/>
              <a:t>postęp naukowo-techniczny.</a:t>
            </a:r>
          </a:p>
        </p:txBody>
      </p:sp>
    </p:spTree>
    <p:extLst>
      <p:ext uri="{BB962C8B-B14F-4D97-AF65-F5344CB8AC3E}">
        <p14:creationId xmlns:p14="http://schemas.microsoft.com/office/powerpoint/2010/main" val="21174657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br>
              <a:rPr lang="pl-PL" dirty="0"/>
            </a:br>
            <a:r>
              <a:rPr lang="pl-PL" dirty="0"/>
              <a:t>substancje</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normAutofit/>
          </a:bodyPr>
          <a:lstStyle/>
          <a:p>
            <a:pPr marL="0" indent="0">
              <a:buNone/>
            </a:pPr>
            <a:r>
              <a:rPr lang="pl-PL" dirty="0"/>
              <a:t>Pod pojęciem </a:t>
            </a:r>
            <a:r>
              <a:rPr lang="pl-PL" sz="2400" b="1" dirty="0"/>
              <a:t>substancji</a:t>
            </a:r>
            <a:r>
              <a:rPr lang="pl-PL" dirty="0"/>
              <a:t> rozumie się pierwiastki chemiczne oraz ich związki, mieszaniny lub roztwory występujące w środowisku lub powstałe w wyniku działalności człowieka; ustawa rozróżnia również substancje niebezpieczne oraz substancja powodujące ryzyko.</a:t>
            </a:r>
          </a:p>
          <a:p>
            <a:pPr marL="0" indent="0">
              <a:buNone/>
            </a:pPr>
            <a:r>
              <a:rPr lang="pl-PL" dirty="0"/>
              <a:t>Wprowadzanie do środowiska wytwarzanej, wykorzystywanej lub transportowanej substancji jest dopuszczalne wyłącznie w zakresie, w jakim jest to konieczne w związku z charakterem prowadzonej działalności. </a:t>
            </a:r>
          </a:p>
          <a:p>
            <a:pPr marL="0" indent="0">
              <a:buNone/>
            </a:pPr>
            <a:r>
              <a:rPr lang="pl-PL" dirty="0"/>
              <a:t>Ustawa określa obowiązki wprowadzających substancje do obrotu.</a:t>
            </a:r>
          </a:p>
          <a:p>
            <a:pPr marL="0" indent="0">
              <a:buNone/>
            </a:pPr>
            <a:r>
              <a:rPr lang="pl-PL" dirty="0"/>
              <a:t>Ustawa zabrania wprowadzania do obrotu substancji stwarzających szczególne zagrożenie dla środowiska.</a:t>
            </a:r>
          </a:p>
          <a:p>
            <a:pPr marL="0" indent="0">
              <a:buNone/>
            </a:pPr>
            <a:endParaRPr lang="pl-PL" dirty="0"/>
          </a:p>
        </p:txBody>
      </p:sp>
    </p:spTree>
    <p:extLst>
      <p:ext uri="{BB962C8B-B14F-4D97-AF65-F5344CB8AC3E}">
        <p14:creationId xmlns:p14="http://schemas.microsoft.com/office/powerpoint/2010/main" val="246743276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br>
              <a:rPr lang="pl-PL" dirty="0"/>
            </a:br>
            <a:r>
              <a:rPr lang="pl-PL" dirty="0"/>
              <a:t>produkty</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normAutofit/>
          </a:bodyPr>
          <a:lstStyle/>
          <a:p>
            <a:pPr marL="0" indent="0">
              <a:buNone/>
            </a:pPr>
            <a:r>
              <a:rPr lang="pl-PL" dirty="0"/>
              <a:t>Pod pojęciem </a:t>
            </a:r>
            <a:r>
              <a:rPr lang="pl-PL" sz="2400" b="1" dirty="0"/>
              <a:t>produktu</a:t>
            </a:r>
            <a:r>
              <a:rPr lang="pl-PL" dirty="0"/>
              <a:t> rozumie się  wprowadzaną do obrotu substancję, energię, instalację, urządzenie oraz inny przedmiot lub jego część.</a:t>
            </a:r>
          </a:p>
          <a:p>
            <a:pPr marL="0" indent="0">
              <a:buNone/>
            </a:pPr>
            <a:r>
              <a:rPr lang="pl-PL" dirty="0"/>
              <a:t>Przy wytwarzaniu produktu, bez uszczerbku dla jego walorów użytkowych i bezpieczeństwa użytkownika, należy ograniczać: </a:t>
            </a:r>
          </a:p>
          <a:p>
            <a:pPr marL="342900" indent="-342900">
              <a:buFont typeface="+mj-lt"/>
              <a:buAutoNum type="arabicParenR"/>
            </a:pPr>
            <a:r>
              <a:rPr lang="pl-PL" sz="1600" dirty="0"/>
              <a:t>zużycie substancji i energii; </a:t>
            </a:r>
          </a:p>
          <a:p>
            <a:pPr marL="342900" indent="-342900">
              <a:buFont typeface="+mj-lt"/>
              <a:buAutoNum type="arabicParenR"/>
            </a:pPr>
            <a:r>
              <a:rPr lang="pl-PL" sz="1600" dirty="0"/>
              <a:t>wykorzystywanie substancji i rozwiązań technicznych mogących negatywnie oddziaływać na środowisko w okresie użytkowania produktu oraz po jego zużyciu;</a:t>
            </a:r>
          </a:p>
          <a:p>
            <a:pPr marL="342900" indent="-342900">
              <a:buFont typeface="+mj-lt"/>
              <a:buAutoNum type="arabicParenR"/>
            </a:pPr>
            <a:r>
              <a:rPr lang="pl-PL" sz="1600" dirty="0"/>
              <a:t>wykorzystywanie substancji i rozwiązań technicznych utrudniających: </a:t>
            </a:r>
          </a:p>
          <a:p>
            <a:pPr marL="635508" lvl="1" indent="-342900">
              <a:buFont typeface="+mj-lt"/>
              <a:buAutoNum type="alphaLcParenR"/>
            </a:pPr>
            <a:r>
              <a:rPr lang="pl-PL" sz="1600" dirty="0"/>
              <a:t>naprawę produktu, </a:t>
            </a:r>
          </a:p>
          <a:p>
            <a:pPr marL="635508" lvl="1" indent="-342900">
              <a:buFont typeface="+mj-lt"/>
              <a:buAutoNum type="alphaLcParenR"/>
            </a:pPr>
            <a:r>
              <a:rPr lang="pl-PL" sz="1600" dirty="0"/>
              <a:t>demontaż produktu w celu oddzielenia zużytych elementów wymagających szczególnego postępowania na podstawie przepisów ustawy o odpadach, </a:t>
            </a:r>
          </a:p>
          <a:p>
            <a:pPr marL="635508" lvl="1" indent="-342900">
              <a:buFont typeface="+mj-lt"/>
              <a:buAutoNum type="alphaLcParenR"/>
            </a:pPr>
            <a:r>
              <a:rPr lang="pl-PL" sz="1600" dirty="0"/>
              <a:t>użycie części produktu w innym produkcie lub ich wykorzystanie do innych celów użytkowych po zużyciu produktu.</a:t>
            </a:r>
          </a:p>
          <a:p>
            <a:pPr marL="0" indent="0">
              <a:buNone/>
            </a:pPr>
            <a:endParaRPr lang="pl-PL" dirty="0"/>
          </a:p>
        </p:txBody>
      </p:sp>
    </p:spTree>
    <p:extLst>
      <p:ext uri="{BB962C8B-B14F-4D97-AF65-F5344CB8AC3E}">
        <p14:creationId xmlns:p14="http://schemas.microsoft.com/office/powerpoint/2010/main" val="3856095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lstStyle/>
          <a:p>
            <a:r>
              <a:rPr lang="pl-PL" dirty="0"/>
              <a:t>Przeciwdziałanie zanieczyszczeniom</a:t>
            </a:r>
            <a:br>
              <a:rPr lang="pl-PL" dirty="0"/>
            </a:br>
            <a:r>
              <a:rPr lang="pl-PL" dirty="0"/>
              <a:t>produkty</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normAutofit/>
          </a:bodyPr>
          <a:lstStyle/>
          <a:p>
            <a:pPr marL="0" indent="0">
              <a:buNone/>
            </a:pPr>
            <a:r>
              <a:rPr lang="pl-PL" dirty="0"/>
              <a:t>Produkt powinien być zaopatrzony w informację dotyczącą: </a:t>
            </a:r>
          </a:p>
          <a:p>
            <a:pPr marL="457200" indent="-457200">
              <a:buFont typeface="+mj-lt"/>
              <a:buAutoNum type="arabicParenR"/>
            </a:pPr>
            <a:r>
              <a:rPr lang="pl-PL" dirty="0"/>
              <a:t>zużycia paliw lub materiałów eksploatacyjnych; </a:t>
            </a:r>
          </a:p>
          <a:p>
            <a:pPr marL="457200" indent="-457200">
              <a:buFont typeface="+mj-lt"/>
              <a:buAutoNum type="arabicParenR"/>
            </a:pPr>
            <a:r>
              <a:rPr lang="pl-PL" dirty="0"/>
              <a:t>wielkości emisji związanej z użytkowaniem produktu; </a:t>
            </a:r>
          </a:p>
          <a:p>
            <a:pPr marL="457200" indent="-457200">
              <a:buFont typeface="+mj-lt"/>
              <a:buAutoNum type="arabicParenR"/>
            </a:pPr>
            <a:r>
              <a:rPr lang="pl-PL" dirty="0"/>
              <a:t>bezpiecznego dla środowiska użytkowania, demontażu, powtórnego wykorzystania lub unieszkodliwienia produktu. </a:t>
            </a:r>
          </a:p>
          <a:p>
            <a:pPr marL="0" indent="0">
              <a:buNone/>
            </a:pPr>
            <a:r>
              <a:rPr lang="pl-PL" dirty="0"/>
              <a:t>Wprowadzający produkt do obrotu powinien zapewnić spełnienie przez produkt wymagań ochrony środowiska. </a:t>
            </a:r>
          </a:p>
          <a:p>
            <a:pPr marL="0" indent="0">
              <a:buNone/>
            </a:pPr>
            <a:endParaRPr lang="pl-PL" dirty="0"/>
          </a:p>
        </p:txBody>
      </p:sp>
    </p:spTree>
    <p:extLst>
      <p:ext uri="{BB962C8B-B14F-4D97-AF65-F5344CB8AC3E}">
        <p14:creationId xmlns:p14="http://schemas.microsoft.com/office/powerpoint/2010/main" val="34387956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8E999A5-D6C5-4C5A-AC0C-FDA12B2B55CD}"/>
              </a:ext>
            </a:extLst>
          </p:cNvPr>
          <p:cNvSpPr>
            <a:spLocks noGrp="1"/>
          </p:cNvSpPr>
          <p:nvPr>
            <p:ph type="title"/>
          </p:nvPr>
        </p:nvSpPr>
        <p:spPr/>
        <p:txBody>
          <a:bodyPr>
            <a:normAutofit/>
          </a:bodyPr>
          <a:lstStyle/>
          <a:p>
            <a:r>
              <a:rPr lang="pl-PL" dirty="0"/>
              <a:t>Przeciwdziałanie zanieczyszczeniom</a:t>
            </a:r>
            <a:br>
              <a:rPr lang="pl-PL" dirty="0"/>
            </a:br>
            <a:r>
              <a:rPr lang="pl-PL" sz="2400" b="1" dirty="0"/>
              <a:t>pozwolenia na wprowadzanie do środowiska substancji lub energii</a:t>
            </a:r>
          </a:p>
        </p:txBody>
      </p:sp>
      <p:sp>
        <p:nvSpPr>
          <p:cNvPr id="3" name="Symbol zastępczy zawartości 2">
            <a:extLst>
              <a:ext uri="{FF2B5EF4-FFF2-40B4-BE49-F238E27FC236}">
                <a16:creationId xmlns:a16="http://schemas.microsoft.com/office/drawing/2014/main" id="{B39B3957-8AC8-4DEC-97DA-3824845351D9}"/>
              </a:ext>
            </a:extLst>
          </p:cNvPr>
          <p:cNvSpPr>
            <a:spLocks noGrp="1"/>
          </p:cNvSpPr>
          <p:nvPr>
            <p:ph idx="1"/>
          </p:nvPr>
        </p:nvSpPr>
        <p:spPr/>
        <p:txBody>
          <a:bodyPr>
            <a:normAutofit lnSpcReduction="10000"/>
          </a:bodyPr>
          <a:lstStyle/>
          <a:p>
            <a:pPr marL="0" indent="0">
              <a:buNone/>
            </a:pPr>
            <a:r>
              <a:rPr lang="pl-PL" dirty="0"/>
              <a:t>Eksploatacja instalacji powodująca: </a:t>
            </a:r>
          </a:p>
          <a:p>
            <a:pPr marL="457200" indent="-457200">
              <a:buFont typeface="+mj-lt"/>
              <a:buAutoNum type="arabicParenR"/>
            </a:pPr>
            <a:r>
              <a:rPr lang="pl-PL" dirty="0"/>
              <a:t>wprowadzanie gazów lub pyłów do powietrza, </a:t>
            </a:r>
          </a:p>
          <a:p>
            <a:pPr marL="457200" indent="-457200">
              <a:buFont typeface="+mj-lt"/>
              <a:buAutoNum type="arabicParenR"/>
            </a:pPr>
            <a:r>
              <a:rPr lang="pl-PL" dirty="0"/>
              <a:t>wprowadzanie ścieków do wód lub do ziemi, </a:t>
            </a:r>
          </a:p>
          <a:p>
            <a:pPr marL="457200" indent="-457200">
              <a:buFont typeface="+mj-lt"/>
              <a:buAutoNum type="arabicParenR"/>
            </a:pPr>
            <a:r>
              <a:rPr lang="pl-PL" dirty="0"/>
              <a:t>wytwarzanie odpadów, </a:t>
            </a:r>
          </a:p>
          <a:p>
            <a:pPr marL="0" indent="0">
              <a:buNone/>
            </a:pPr>
            <a:r>
              <a:rPr lang="pl-PL" dirty="0"/>
              <a:t>jest </a:t>
            </a:r>
            <a:r>
              <a:rPr lang="pl-PL" sz="2400" b="1" dirty="0"/>
              <a:t>dozwolona po uzyskaniu pozwolenia</a:t>
            </a:r>
            <a:r>
              <a:rPr lang="pl-PL" dirty="0"/>
              <a:t>, jeżeli jest ono wymagane. </a:t>
            </a:r>
          </a:p>
          <a:p>
            <a:pPr marL="0" indent="0">
              <a:buNone/>
            </a:pPr>
            <a:endParaRPr lang="pl-PL" dirty="0"/>
          </a:p>
          <a:p>
            <a:pPr marL="0" indent="0">
              <a:buNone/>
            </a:pPr>
            <a:r>
              <a:rPr lang="pl-PL" dirty="0"/>
              <a:t>Pozwolenie na wytwarzanie odpadów jest wymagane do wytwarzania odpadów: </a:t>
            </a:r>
          </a:p>
          <a:p>
            <a:pPr marL="457200" indent="-457200">
              <a:buFont typeface="+mj-lt"/>
              <a:buAutoNum type="arabicParenR"/>
            </a:pPr>
            <a:r>
              <a:rPr lang="pl-PL" dirty="0"/>
              <a:t>o masie powyżej 1 Mg rocznie – w przypadku odpadów niebezpiecznych lub </a:t>
            </a:r>
          </a:p>
          <a:p>
            <a:pPr marL="457200" indent="-457200">
              <a:buFont typeface="+mj-lt"/>
              <a:buAutoNum type="arabicParenR"/>
            </a:pPr>
            <a:r>
              <a:rPr lang="pl-PL" dirty="0"/>
              <a:t>o masie powyżej 5000 Mg rocznie – w przypadku odpadów innych niż niebezpieczne. </a:t>
            </a:r>
          </a:p>
        </p:txBody>
      </p:sp>
    </p:spTree>
    <p:extLst>
      <p:ext uri="{BB962C8B-B14F-4D97-AF65-F5344CB8AC3E}">
        <p14:creationId xmlns:p14="http://schemas.microsoft.com/office/powerpoint/2010/main" val="1797685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E8512D-D28E-4BE9-8E7D-4C8F7AE57615}"/>
              </a:ext>
            </a:extLst>
          </p:cNvPr>
          <p:cNvSpPr>
            <a:spLocks noGrp="1"/>
          </p:cNvSpPr>
          <p:nvPr>
            <p:ph type="title"/>
          </p:nvPr>
        </p:nvSpPr>
        <p:spPr/>
        <p:txBody>
          <a:bodyPr/>
          <a:lstStyle/>
          <a:p>
            <a:r>
              <a:rPr lang="pl-PL" dirty="0"/>
              <a:t>Podstawy stanowienia prawa w Polsce</a:t>
            </a:r>
          </a:p>
        </p:txBody>
      </p:sp>
      <p:sp>
        <p:nvSpPr>
          <p:cNvPr id="3" name="Symbol zastępczy zawartości 2">
            <a:extLst>
              <a:ext uri="{FF2B5EF4-FFF2-40B4-BE49-F238E27FC236}">
                <a16:creationId xmlns:a16="http://schemas.microsoft.com/office/drawing/2014/main" id="{F8615D82-C9E3-4CB1-A9D0-2ED8CDD475B7}"/>
              </a:ext>
            </a:extLst>
          </p:cNvPr>
          <p:cNvSpPr>
            <a:spLocks noGrp="1"/>
          </p:cNvSpPr>
          <p:nvPr>
            <p:ph idx="1"/>
          </p:nvPr>
        </p:nvSpPr>
        <p:spPr/>
        <p:txBody>
          <a:bodyPr/>
          <a:lstStyle/>
          <a:p>
            <a:r>
              <a:rPr lang="pl-PL" dirty="0"/>
              <a:t>Proces tworzenia prawa w Polsce, nazywany procesem legislacyjnym, określony jest sposób ścisły przez Konstytucję, Regulamin Sejmu oraz Regulamin Senatu.</a:t>
            </a:r>
          </a:p>
          <a:p>
            <a:r>
              <a:rPr lang="pl-PL" dirty="0"/>
              <a:t>Fazami procesu legislacyjnego są:</a:t>
            </a:r>
          </a:p>
          <a:p>
            <a:endParaRPr lang="pl-PL" dirty="0"/>
          </a:p>
          <a:p>
            <a:pPr marL="457200" indent="-457200">
              <a:buFont typeface="+mj-lt"/>
              <a:buAutoNum type="arabicParenR"/>
            </a:pPr>
            <a:r>
              <a:rPr lang="pl-PL" sz="1600" dirty="0"/>
              <a:t>Inicjatywa ustawodawcza,</a:t>
            </a:r>
          </a:p>
          <a:p>
            <a:pPr marL="457200" indent="-457200">
              <a:buFont typeface="+mj-lt"/>
              <a:buAutoNum type="arabicParenR"/>
            </a:pPr>
            <a:r>
              <a:rPr lang="pl-PL" sz="1600" dirty="0"/>
              <a:t>Prace nad ustawą w Sejmie,</a:t>
            </a:r>
          </a:p>
          <a:p>
            <a:pPr marL="457200" indent="-457200">
              <a:buFont typeface="+mj-lt"/>
              <a:buAutoNum type="arabicParenR"/>
            </a:pPr>
            <a:r>
              <a:rPr lang="pl-PL" sz="1600" dirty="0"/>
              <a:t>Prace nad ustawą w Senacie,</a:t>
            </a:r>
          </a:p>
          <a:p>
            <a:pPr marL="457200" indent="-457200">
              <a:buFont typeface="+mj-lt"/>
              <a:buAutoNum type="arabicParenR"/>
            </a:pPr>
            <a:r>
              <a:rPr lang="pl-PL" sz="1600" dirty="0"/>
              <a:t>Podpisanie, bądź zawetowanie bądź skierowanie do TK przez Prezydenta,</a:t>
            </a:r>
          </a:p>
          <a:p>
            <a:pPr marL="457200" indent="-457200">
              <a:buFont typeface="+mj-lt"/>
              <a:buAutoNum type="arabicParenR"/>
            </a:pPr>
            <a:r>
              <a:rPr lang="pl-PL" sz="1600" dirty="0"/>
              <a:t>Promulgacja i wejście w życie ustawy</a:t>
            </a:r>
          </a:p>
          <a:p>
            <a:endParaRPr lang="pl-PL" dirty="0"/>
          </a:p>
        </p:txBody>
      </p:sp>
    </p:spTree>
    <p:extLst>
      <p:ext uri="{BB962C8B-B14F-4D97-AF65-F5344CB8AC3E}">
        <p14:creationId xmlns:p14="http://schemas.microsoft.com/office/powerpoint/2010/main" val="26775404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A3A7714-8FF3-4C4B-9BD0-0087A3F28A22}"/>
              </a:ext>
            </a:extLst>
          </p:cNvPr>
          <p:cNvSpPr>
            <a:spLocks noGrp="1"/>
          </p:cNvSpPr>
          <p:nvPr>
            <p:ph type="title"/>
          </p:nvPr>
        </p:nvSpPr>
        <p:spPr/>
        <p:txBody>
          <a:bodyPr/>
          <a:lstStyle/>
          <a:p>
            <a:r>
              <a:rPr lang="pl-PL" dirty="0"/>
              <a:t>Pozwolenia</a:t>
            </a:r>
          </a:p>
        </p:txBody>
      </p:sp>
      <p:sp>
        <p:nvSpPr>
          <p:cNvPr id="3" name="Symbol zastępczy zawartości 2">
            <a:extLst>
              <a:ext uri="{FF2B5EF4-FFF2-40B4-BE49-F238E27FC236}">
                <a16:creationId xmlns:a16="http://schemas.microsoft.com/office/drawing/2014/main" id="{38E8DC11-E70C-4D21-8166-80AC78E708C0}"/>
              </a:ext>
            </a:extLst>
          </p:cNvPr>
          <p:cNvSpPr>
            <a:spLocks noGrp="1"/>
          </p:cNvSpPr>
          <p:nvPr>
            <p:ph idx="1"/>
          </p:nvPr>
        </p:nvSpPr>
        <p:spPr/>
        <p:txBody>
          <a:bodyPr/>
          <a:lstStyle/>
          <a:p>
            <a:r>
              <a:rPr lang="pl-PL" dirty="0"/>
              <a:t>Organ ochrony środowiska może udzielić pozwolenia:</a:t>
            </a:r>
          </a:p>
          <a:p>
            <a:pPr marL="457200" indent="-457200">
              <a:buFont typeface="+mj-lt"/>
              <a:buAutoNum type="arabicParenR"/>
            </a:pPr>
            <a:r>
              <a:rPr lang="pl-PL" dirty="0"/>
              <a:t>zintegrowanego; </a:t>
            </a:r>
          </a:p>
          <a:p>
            <a:pPr marL="457200" indent="-457200">
              <a:buFont typeface="+mj-lt"/>
              <a:buAutoNum type="arabicParenR"/>
            </a:pPr>
            <a:r>
              <a:rPr lang="pl-PL" dirty="0"/>
              <a:t>na wprowadzanie gazów lub pyłów do powietrza; </a:t>
            </a:r>
          </a:p>
          <a:p>
            <a:pPr marL="457200" indent="-457200">
              <a:buFont typeface="+mj-lt"/>
              <a:buAutoNum type="arabicParenR"/>
            </a:pPr>
            <a:r>
              <a:rPr lang="pl-PL" dirty="0"/>
              <a:t>na wytwarzanie odpadów. </a:t>
            </a:r>
          </a:p>
          <a:p>
            <a:pPr marL="457200" indent="-457200">
              <a:buFont typeface="+mj-lt"/>
              <a:buAutoNum type="arabicParenR"/>
            </a:pPr>
            <a:endParaRPr lang="pl-PL" dirty="0"/>
          </a:p>
          <a:p>
            <a:pPr marL="0" indent="0">
              <a:buNone/>
            </a:pPr>
            <a:r>
              <a:rPr lang="pl-PL" dirty="0"/>
              <a:t>Pozwolenia powyżej wymienione, pozwolenie wodnoprawne na pobór wód oraz pozwolenie wodnoprawne na wprowadzanie ścieków do wód lub do ziemi nie są wymagane w przypadku obowiązku posiadania pozwolenia zintegrowanego. </a:t>
            </a:r>
          </a:p>
        </p:txBody>
      </p:sp>
    </p:spTree>
    <p:extLst>
      <p:ext uri="{BB962C8B-B14F-4D97-AF65-F5344CB8AC3E}">
        <p14:creationId xmlns:p14="http://schemas.microsoft.com/office/powerpoint/2010/main" val="118866943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A3A7714-8FF3-4C4B-9BD0-0087A3F28A22}"/>
              </a:ext>
            </a:extLst>
          </p:cNvPr>
          <p:cNvSpPr>
            <a:spLocks noGrp="1"/>
          </p:cNvSpPr>
          <p:nvPr>
            <p:ph type="title"/>
          </p:nvPr>
        </p:nvSpPr>
        <p:spPr/>
        <p:txBody>
          <a:bodyPr/>
          <a:lstStyle/>
          <a:p>
            <a:r>
              <a:rPr lang="pl-PL" dirty="0"/>
              <a:t>Pozwolenia</a:t>
            </a:r>
          </a:p>
        </p:txBody>
      </p:sp>
      <p:sp>
        <p:nvSpPr>
          <p:cNvPr id="3" name="Symbol zastępczy zawartości 2">
            <a:extLst>
              <a:ext uri="{FF2B5EF4-FFF2-40B4-BE49-F238E27FC236}">
                <a16:creationId xmlns:a16="http://schemas.microsoft.com/office/drawing/2014/main" id="{38E8DC11-E70C-4D21-8166-80AC78E708C0}"/>
              </a:ext>
            </a:extLst>
          </p:cNvPr>
          <p:cNvSpPr>
            <a:spLocks noGrp="1"/>
          </p:cNvSpPr>
          <p:nvPr>
            <p:ph idx="1"/>
          </p:nvPr>
        </p:nvSpPr>
        <p:spPr/>
        <p:txBody>
          <a:bodyPr/>
          <a:lstStyle/>
          <a:p>
            <a:pPr marL="0" indent="0">
              <a:buNone/>
            </a:pPr>
            <a:r>
              <a:rPr lang="pl-PL" dirty="0"/>
              <a:t>Pozwolenie wydaje </a:t>
            </a:r>
            <a:r>
              <a:rPr lang="pl-PL" sz="2400" b="1" dirty="0"/>
              <a:t>w drodze decyzji organ ochrony środowiska</a:t>
            </a:r>
            <a:r>
              <a:rPr lang="pl-PL" dirty="0"/>
              <a:t>. </a:t>
            </a:r>
          </a:p>
          <a:p>
            <a:pPr marL="0" indent="0">
              <a:buNone/>
            </a:pPr>
            <a:r>
              <a:rPr lang="pl-PL" dirty="0"/>
              <a:t>O wygaśnięciu, cofnięciu oraz ograniczeniu pozwolenia orzeka organ właściwy do wydania pozwolenia. </a:t>
            </a:r>
          </a:p>
          <a:p>
            <a:pPr marL="0" indent="0">
              <a:buNone/>
            </a:pPr>
            <a:r>
              <a:rPr lang="pl-PL" sz="2400" b="1" dirty="0"/>
              <a:t>Uwaga: </a:t>
            </a:r>
          </a:p>
          <a:p>
            <a:pPr marL="0" indent="0">
              <a:buNone/>
            </a:pPr>
            <a:r>
              <a:rPr lang="pl-PL" dirty="0"/>
              <a:t>Pozwolenie na wytwarzanie odpadów jest wydawane po przeprowadzeniu przez komendanta powiatowego (miejskiego) Państwowej Straży Pożarnej kontroli instalacji, obiektu budowlanego lub jego części, w tym miejsc magazynowania odpadów, w zakresie spełniania wymagań określonych w przepisach dotyczących ochrony przeciwpożarowej oraz w zakresie zgodności z warunkami ochrony przeciwpożarowej, o których mowa w operacie przeciwpożarowym,</a:t>
            </a:r>
          </a:p>
        </p:txBody>
      </p:sp>
    </p:spTree>
    <p:extLst>
      <p:ext uri="{BB962C8B-B14F-4D97-AF65-F5344CB8AC3E}">
        <p14:creationId xmlns:p14="http://schemas.microsoft.com/office/powerpoint/2010/main" val="282841681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9733806-39B6-4AE3-87EA-CB192D15ED77}"/>
              </a:ext>
            </a:extLst>
          </p:cNvPr>
          <p:cNvSpPr>
            <a:spLocks noGrp="1"/>
          </p:cNvSpPr>
          <p:nvPr>
            <p:ph type="title"/>
          </p:nvPr>
        </p:nvSpPr>
        <p:spPr/>
        <p:txBody>
          <a:bodyPr/>
          <a:lstStyle/>
          <a:p>
            <a:r>
              <a:rPr lang="pl-PL" dirty="0"/>
              <a:t>Wydawanie pozwoleń</a:t>
            </a:r>
          </a:p>
        </p:txBody>
      </p:sp>
      <p:sp>
        <p:nvSpPr>
          <p:cNvPr id="3" name="Symbol zastępczy zawartości 2">
            <a:extLst>
              <a:ext uri="{FF2B5EF4-FFF2-40B4-BE49-F238E27FC236}">
                <a16:creationId xmlns:a16="http://schemas.microsoft.com/office/drawing/2014/main" id="{DCFFBD84-C9FD-4248-9FAA-A83F07B61650}"/>
              </a:ext>
            </a:extLst>
          </p:cNvPr>
          <p:cNvSpPr>
            <a:spLocks noGrp="1"/>
          </p:cNvSpPr>
          <p:nvPr>
            <p:ph idx="1"/>
          </p:nvPr>
        </p:nvSpPr>
        <p:spPr/>
        <p:txBody>
          <a:bodyPr/>
          <a:lstStyle/>
          <a:p>
            <a:pPr marL="0" indent="0">
              <a:buNone/>
            </a:pPr>
            <a:r>
              <a:rPr lang="pl-PL" dirty="0"/>
              <a:t>Pozwolenie wydaje się, </a:t>
            </a:r>
            <a:r>
              <a:rPr lang="pl-PL" i="1" dirty="0"/>
              <a:t>z nielicznymi zastrzeżeniami</a:t>
            </a:r>
            <a:r>
              <a:rPr lang="pl-PL" dirty="0"/>
              <a:t>, na wniosek prowadzącego instalację. </a:t>
            </a:r>
          </a:p>
          <a:p>
            <a:pPr marL="0" indent="0">
              <a:buNone/>
            </a:pPr>
            <a:r>
              <a:rPr lang="pl-PL" dirty="0"/>
              <a:t>Zakres wniosku o wydanie pozwolenia oraz niezbędne załączniki do tego wniosku opisuje w sposób szczegółowy art. 184 ustawy Prawo ochrony środowiska.</a:t>
            </a:r>
          </a:p>
          <a:p>
            <a:pPr marL="0" indent="0">
              <a:buNone/>
            </a:pPr>
            <a:r>
              <a:rPr lang="pl-PL" dirty="0"/>
              <a:t>Stronami postępowania o wydanie pozwolenia są prowadzący instalację oraz, jeżeli w związku z eksploatacją instalacji utworzono obszar ograniczonego użytkowania, władający powierzchnią ziemi na tym obszarze. </a:t>
            </a:r>
          </a:p>
          <a:p>
            <a:pPr marL="0" indent="0">
              <a:buNone/>
            </a:pPr>
            <a:r>
              <a:rPr lang="pl-PL" dirty="0"/>
              <a:t>Przypadki odmawiania wydania pozwolenia przedstawia ustawa Prawo ochrony środowiska.</a:t>
            </a:r>
          </a:p>
          <a:p>
            <a:pPr marL="0" indent="0">
              <a:buNone/>
            </a:pPr>
            <a:r>
              <a:rPr lang="pl-PL" dirty="0"/>
              <a:t>Pozwolenie jest wydawane na czas oznaczony, nie dłuższy niż 10 lat, z wyjątkiem pozwolenia zintegrowanego, które jest wydawane na czas nieoznaczony. Na wniosek prowadzącego instalację pozwolenie zintegrowane może być wydane na czas oznaczony.</a:t>
            </a:r>
          </a:p>
        </p:txBody>
      </p:sp>
    </p:spTree>
    <p:extLst>
      <p:ext uri="{BB962C8B-B14F-4D97-AF65-F5344CB8AC3E}">
        <p14:creationId xmlns:p14="http://schemas.microsoft.com/office/powerpoint/2010/main" val="144544492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294AB5B-7BE9-4A15-AFDF-4C4A356EC28F}"/>
              </a:ext>
            </a:extLst>
          </p:cNvPr>
          <p:cNvSpPr>
            <a:spLocks noGrp="1"/>
          </p:cNvSpPr>
          <p:nvPr>
            <p:ph type="title"/>
          </p:nvPr>
        </p:nvSpPr>
        <p:spPr/>
        <p:txBody>
          <a:bodyPr/>
          <a:lstStyle/>
          <a:p>
            <a:r>
              <a:rPr lang="pl-PL" dirty="0"/>
              <a:t>Pozwolenia zintegrowane</a:t>
            </a:r>
          </a:p>
        </p:txBody>
      </p:sp>
      <p:sp>
        <p:nvSpPr>
          <p:cNvPr id="3" name="Symbol zastępczy zawartości 2">
            <a:extLst>
              <a:ext uri="{FF2B5EF4-FFF2-40B4-BE49-F238E27FC236}">
                <a16:creationId xmlns:a16="http://schemas.microsoft.com/office/drawing/2014/main" id="{AC2E4FA9-809E-4DFE-8DA9-3AACDEF6D6D0}"/>
              </a:ext>
            </a:extLst>
          </p:cNvPr>
          <p:cNvSpPr>
            <a:spLocks noGrp="1"/>
          </p:cNvSpPr>
          <p:nvPr>
            <p:ph idx="1"/>
          </p:nvPr>
        </p:nvSpPr>
        <p:spPr/>
        <p:txBody>
          <a:bodyPr/>
          <a:lstStyle/>
          <a:p>
            <a:pPr marL="0" indent="0">
              <a:buNone/>
            </a:pPr>
            <a:r>
              <a:rPr lang="pl-PL" dirty="0"/>
              <a:t>Pozwolenia zintegrowanego wymaga prowadzenie instalacji, której funkcjonowanie, ze względu na rodzaj i skalę prowadzonej w niej działalności, może powodować znaczne zanieczyszczenie poszczególnych elementów przyrodniczych albo środowiska jako całości, z wyłączeniem instalacji lub ich części stosowanych wyłącznie do badania, rozwoju lub testowania nowych produktów lub procesów technologicznych.</a:t>
            </a:r>
          </a:p>
          <a:p>
            <a:pPr marL="0" indent="0">
              <a:buNone/>
            </a:pPr>
            <a:r>
              <a:rPr lang="pl-PL" dirty="0"/>
              <a:t>Kwalifikowanie instalacji do obowiązku uzyskania pozwolenia zintegrowanego następuje zgodnie z Rozporządzeniem Ministra Środowiska z dnia 27 sierpnia 2014 r. w sprawie rodzajów instalacji mogących powodować znaczne zanieczyszczenie poszczególnych elementów przyrodniczych albo środowiska jako całości (Dz. U. z 2014 r., poz. 1169).</a:t>
            </a:r>
          </a:p>
          <a:p>
            <a:pPr marL="0" indent="0">
              <a:buNone/>
            </a:pPr>
            <a:endParaRPr lang="pl-PL" dirty="0"/>
          </a:p>
        </p:txBody>
      </p:sp>
    </p:spTree>
    <p:extLst>
      <p:ext uri="{BB962C8B-B14F-4D97-AF65-F5344CB8AC3E}">
        <p14:creationId xmlns:p14="http://schemas.microsoft.com/office/powerpoint/2010/main" val="335094269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294AB5B-7BE9-4A15-AFDF-4C4A356EC28F}"/>
              </a:ext>
            </a:extLst>
          </p:cNvPr>
          <p:cNvSpPr>
            <a:spLocks noGrp="1"/>
          </p:cNvSpPr>
          <p:nvPr>
            <p:ph type="title"/>
          </p:nvPr>
        </p:nvSpPr>
        <p:spPr/>
        <p:txBody>
          <a:bodyPr/>
          <a:lstStyle/>
          <a:p>
            <a:r>
              <a:rPr lang="pl-PL" dirty="0"/>
              <a:t>Pozwolenia zintegrowane</a:t>
            </a:r>
          </a:p>
        </p:txBody>
      </p:sp>
      <p:sp>
        <p:nvSpPr>
          <p:cNvPr id="3" name="Symbol zastępczy zawartości 2">
            <a:extLst>
              <a:ext uri="{FF2B5EF4-FFF2-40B4-BE49-F238E27FC236}">
                <a16:creationId xmlns:a16="http://schemas.microsoft.com/office/drawing/2014/main" id="{AC2E4FA9-809E-4DFE-8DA9-3AACDEF6D6D0}"/>
              </a:ext>
            </a:extLst>
          </p:cNvPr>
          <p:cNvSpPr>
            <a:spLocks noGrp="1"/>
          </p:cNvSpPr>
          <p:nvPr>
            <p:ph idx="1"/>
          </p:nvPr>
        </p:nvSpPr>
        <p:spPr/>
        <p:txBody>
          <a:bodyPr>
            <a:normAutofit lnSpcReduction="10000"/>
          </a:bodyPr>
          <a:lstStyle/>
          <a:p>
            <a:pPr marL="0" indent="0">
              <a:buNone/>
            </a:pPr>
            <a:r>
              <a:rPr lang="pl-PL" dirty="0"/>
              <a:t>W pozwoleniu zintegrowanym ustala się warunki emisji na zasadach określonych dla omówionych już pozwoleń sektorowych, pozwolenia wodnoprawnego na pobór wód oraz pozwolenia wodnoprawnego na wprowadzanie ścieków do wód lub do ziemi, bez zalecania jakiejkolwiek techniki czy technologii.</a:t>
            </a:r>
          </a:p>
          <a:p>
            <a:pPr marL="0" indent="0">
              <a:buNone/>
            </a:pPr>
            <a:r>
              <a:rPr lang="pl-PL" dirty="0"/>
              <a:t>Do instalacji wymagających uzyskania pozwolenia zintegrowanego ustala się w szczególności dopuszczalną wielkość emisji gazów lub pyłów wprowadzanych do powietrza: </a:t>
            </a:r>
          </a:p>
          <a:p>
            <a:pPr marL="457200" indent="-457200">
              <a:buAutoNum type="arabicParenR"/>
            </a:pPr>
            <a:r>
              <a:rPr lang="pl-PL" dirty="0"/>
              <a:t>wymienionych w konkluzjach BAT, a jeżeli nie zostały opublikowane w Dzienniku Urzędowym Unii Europejskiej – w dokumentach referencyjnych BAT; </a:t>
            </a:r>
          </a:p>
          <a:p>
            <a:pPr marL="457200" indent="-457200">
              <a:buAutoNum type="arabicParenR"/>
            </a:pPr>
            <a:r>
              <a:rPr lang="pl-PL" dirty="0"/>
              <a:t>objętych standardami emisyjnymi. </a:t>
            </a:r>
          </a:p>
          <a:p>
            <a:pPr marL="457200" indent="-457200">
              <a:buAutoNum type="arabicParenR"/>
            </a:pPr>
            <a:endParaRPr lang="pl-PL" dirty="0"/>
          </a:p>
          <a:p>
            <a:pPr marL="0" indent="0">
              <a:buNone/>
            </a:pPr>
            <a:r>
              <a:rPr lang="pl-PL" dirty="0"/>
              <a:t>Instalacje, o których mowa w art. 201 ust. 1, położone na terenie jednego zakładu obejmuje się jednym pozwoleniem zintegrowanym.</a:t>
            </a:r>
          </a:p>
        </p:txBody>
      </p:sp>
    </p:spTree>
    <p:extLst>
      <p:ext uri="{BB962C8B-B14F-4D97-AF65-F5344CB8AC3E}">
        <p14:creationId xmlns:p14="http://schemas.microsoft.com/office/powerpoint/2010/main" val="39919341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294AB5B-7BE9-4A15-AFDF-4C4A356EC28F}"/>
              </a:ext>
            </a:extLst>
          </p:cNvPr>
          <p:cNvSpPr>
            <a:spLocks noGrp="1"/>
          </p:cNvSpPr>
          <p:nvPr>
            <p:ph type="title"/>
          </p:nvPr>
        </p:nvSpPr>
        <p:spPr/>
        <p:txBody>
          <a:bodyPr/>
          <a:lstStyle/>
          <a:p>
            <a:r>
              <a:rPr lang="pl-PL" dirty="0"/>
              <a:t>Pozwolenia zintegrowane</a:t>
            </a:r>
          </a:p>
        </p:txBody>
      </p:sp>
      <p:sp>
        <p:nvSpPr>
          <p:cNvPr id="3" name="Symbol zastępczy zawartości 2">
            <a:extLst>
              <a:ext uri="{FF2B5EF4-FFF2-40B4-BE49-F238E27FC236}">
                <a16:creationId xmlns:a16="http://schemas.microsoft.com/office/drawing/2014/main" id="{AC2E4FA9-809E-4DFE-8DA9-3AACDEF6D6D0}"/>
              </a:ext>
            </a:extLst>
          </p:cNvPr>
          <p:cNvSpPr>
            <a:spLocks noGrp="1"/>
          </p:cNvSpPr>
          <p:nvPr>
            <p:ph idx="1"/>
          </p:nvPr>
        </p:nvSpPr>
        <p:spPr/>
        <p:txBody>
          <a:bodyPr>
            <a:normAutofit/>
          </a:bodyPr>
          <a:lstStyle/>
          <a:p>
            <a:pPr marL="0" indent="0">
              <a:buNone/>
            </a:pPr>
            <a:r>
              <a:rPr lang="pl-PL" dirty="0"/>
              <a:t>Instalacje wymagające pozwolenia zintegrowanego spełniają wymagania ochrony środowiska wynikające z najlepszych dostępnych technik, a w szczególności nie mogą powodować przekroczenia granicznych wielkości emisyjnych.</a:t>
            </a:r>
          </a:p>
          <a:p>
            <a:pPr marL="0" indent="0">
              <a:buNone/>
            </a:pPr>
            <a:r>
              <a:rPr lang="pl-PL" dirty="0"/>
              <a:t>W szczególnych przypadkach organ właściwy do wydania pozwolenia zintegrowanego może w pozwoleniu zintegrowanym zezwolić na odstępstwo od granicznych wielkości emisyjnych, jeżeli w jego ocenie ich osiągnięcie prowadziłoby do nieproporcjonalnie wysokich kosztów w stosunku do korzyści dla środowiska oraz pod warunkiem że nie zostaną przekroczone standardy emisyjne, o ile mają one zastosowanie.</a:t>
            </a:r>
          </a:p>
          <a:p>
            <a:pPr marL="0" indent="0">
              <a:buNone/>
            </a:pPr>
            <a:r>
              <a:rPr lang="pl-PL" dirty="0"/>
              <a:t>Wniosek o wydanie pozwolenia zintegrowanego spełnia wymagania określone dla wniosków o wydanie pozwoleń sektorowych.</a:t>
            </a:r>
          </a:p>
        </p:txBody>
      </p:sp>
    </p:spTree>
    <p:extLst>
      <p:ext uri="{BB962C8B-B14F-4D97-AF65-F5344CB8AC3E}">
        <p14:creationId xmlns:p14="http://schemas.microsoft.com/office/powerpoint/2010/main" val="41873050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9B2BD7B-8B5B-4BDA-8A88-CF345D6F0900}"/>
              </a:ext>
            </a:extLst>
          </p:cNvPr>
          <p:cNvSpPr>
            <a:spLocks noGrp="1"/>
          </p:cNvSpPr>
          <p:nvPr>
            <p:ph type="title"/>
          </p:nvPr>
        </p:nvSpPr>
        <p:spPr/>
        <p:txBody>
          <a:bodyPr/>
          <a:lstStyle/>
          <a:p>
            <a:r>
              <a:rPr lang="pl-PL" dirty="0"/>
              <a:t>Przeglądy ekologiczne</a:t>
            </a:r>
          </a:p>
        </p:txBody>
      </p:sp>
      <p:sp>
        <p:nvSpPr>
          <p:cNvPr id="3" name="Symbol zastępczy zawartości 2">
            <a:extLst>
              <a:ext uri="{FF2B5EF4-FFF2-40B4-BE49-F238E27FC236}">
                <a16:creationId xmlns:a16="http://schemas.microsoft.com/office/drawing/2014/main" id="{1EAA362F-A7B8-43DF-814A-18DB47E59773}"/>
              </a:ext>
            </a:extLst>
          </p:cNvPr>
          <p:cNvSpPr>
            <a:spLocks noGrp="1"/>
          </p:cNvSpPr>
          <p:nvPr>
            <p:ph idx="1"/>
          </p:nvPr>
        </p:nvSpPr>
        <p:spPr/>
        <p:txBody>
          <a:bodyPr/>
          <a:lstStyle/>
          <a:p>
            <a:pPr marL="0" indent="0">
              <a:buNone/>
            </a:pPr>
            <a:r>
              <a:rPr lang="pl-PL" dirty="0"/>
              <a:t>W razie stwierdzenia okoliczności wskazujących na możliwość negatywnego oddziaływania instalacji na środowisko, organ ochrony środowiska może, w drodze decyzji, zobowiązać prowadzący instalację podmiot korzystający ze środowiska do sporządzenia i przedłożenia przeglądu ekologicznego.</a:t>
            </a:r>
          </a:p>
          <a:p>
            <a:pPr marL="0" indent="0">
              <a:buNone/>
            </a:pPr>
            <a:r>
              <a:rPr lang="pl-PL" dirty="0"/>
              <a:t>Spis zawartości przeglądu ekologicznego przedstawia ustawa Prawo ochrony środowiska.</a:t>
            </a:r>
          </a:p>
        </p:txBody>
      </p:sp>
    </p:spTree>
    <p:extLst>
      <p:ext uri="{BB962C8B-B14F-4D97-AF65-F5344CB8AC3E}">
        <p14:creationId xmlns:p14="http://schemas.microsoft.com/office/powerpoint/2010/main" val="32614860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883ADD-410C-4BC7-AAB3-6FB8A8A6C081}"/>
              </a:ext>
            </a:extLst>
          </p:cNvPr>
          <p:cNvSpPr>
            <a:spLocks noGrp="1"/>
          </p:cNvSpPr>
          <p:nvPr>
            <p:ph type="title"/>
          </p:nvPr>
        </p:nvSpPr>
        <p:spPr/>
        <p:txBody>
          <a:bodyPr/>
          <a:lstStyle/>
          <a:p>
            <a:r>
              <a:rPr lang="pl-PL" dirty="0"/>
              <a:t>Poważne awarie</a:t>
            </a:r>
          </a:p>
        </p:txBody>
      </p:sp>
      <p:sp>
        <p:nvSpPr>
          <p:cNvPr id="3" name="Symbol zastępczy zawartości 2">
            <a:extLst>
              <a:ext uri="{FF2B5EF4-FFF2-40B4-BE49-F238E27FC236}">
                <a16:creationId xmlns:a16="http://schemas.microsoft.com/office/drawing/2014/main" id="{5951515E-6063-41E0-AF91-64A07251A851}"/>
              </a:ext>
            </a:extLst>
          </p:cNvPr>
          <p:cNvSpPr>
            <a:spLocks noGrp="1"/>
          </p:cNvSpPr>
          <p:nvPr>
            <p:ph idx="1"/>
          </p:nvPr>
        </p:nvSpPr>
        <p:spPr/>
        <p:txBody>
          <a:bodyPr/>
          <a:lstStyle/>
          <a:p>
            <a:pPr marL="0" indent="0">
              <a:buNone/>
            </a:pPr>
            <a:r>
              <a:rPr lang="pl-PL" dirty="0"/>
              <a:t>Pod pojęciem </a:t>
            </a:r>
            <a:r>
              <a:rPr lang="pl-PL" sz="2400" b="1" dirty="0"/>
              <a:t>poważnej awarii</a:t>
            </a:r>
            <a:r>
              <a:rPr lang="pl-PL" dirty="0"/>
              <a:t> rozumie się przez to zdarzenie, w szczególności emisję, pożar lub eksplozję, powstałe w trakcie procesu przemysłowego, magazynowania lub transportu, w których występuje jedna lub więcej niebezpiecznych substancji, prowadzące do natychmiastowego powstania zagrożenia życia lub zdrowia ludzi lub środowiska lub powstania takiego zagrożenia z opóźnieniem. Jeśli awaria występuje w zakładzie – traktuje się ją jako </a:t>
            </a:r>
            <a:r>
              <a:rPr lang="pl-PL" sz="2400" b="1" dirty="0"/>
              <a:t>poważną awarię przemysłową</a:t>
            </a:r>
            <a:r>
              <a:rPr lang="pl-PL" dirty="0"/>
              <a:t>.</a:t>
            </a:r>
          </a:p>
          <a:p>
            <a:pPr marL="0" indent="0">
              <a:buNone/>
            </a:pPr>
            <a:r>
              <a:rPr lang="pl-PL" dirty="0"/>
              <a:t>Ochrona środowiska przed poważną awarią oznacza zapobieganie zdarzeniom mogącym powodować awarię oraz ograniczanie jej skutków dla ludzi i środowiska.</a:t>
            </a:r>
          </a:p>
          <a:p>
            <a:pPr marL="0" indent="0">
              <a:buNone/>
            </a:pPr>
            <a:r>
              <a:rPr lang="pl-PL" dirty="0"/>
              <a:t>Prowadzący zakład, którego działalność może być przyczyną wystąpienia awarii, podmiot transportujący substancje niebezpieczne oraz organy administracji są obowiązani do ochrony środowiska przed awariami.</a:t>
            </a:r>
          </a:p>
          <a:p>
            <a:pPr marL="0" indent="0">
              <a:buNone/>
            </a:pPr>
            <a:endParaRPr lang="pl-PL" dirty="0"/>
          </a:p>
        </p:txBody>
      </p:sp>
    </p:spTree>
    <p:extLst>
      <p:ext uri="{BB962C8B-B14F-4D97-AF65-F5344CB8AC3E}">
        <p14:creationId xmlns:p14="http://schemas.microsoft.com/office/powerpoint/2010/main" val="150685113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8883ADD-410C-4BC7-AAB3-6FB8A8A6C081}"/>
              </a:ext>
            </a:extLst>
          </p:cNvPr>
          <p:cNvSpPr>
            <a:spLocks noGrp="1"/>
          </p:cNvSpPr>
          <p:nvPr>
            <p:ph type="title"/>
          </p:nvPr>
        </p:nvSpPr>
        <p:spPr/>
        <p:txBody>
          <a:bodyPr/>
          <a:lstStyle/>
          <a:p>
            <a:r>
              <a:rPr lang="pl-PL" dirty="0"/>
              <a:t>Poważne awarie przemysłowe</a:t>
            </a:r>
          </a:p>
        </p:txBody>
      </p:sp>
      <p:sp>
        <p:nvSpPr>
          <p:cNvPr id="3" name="Symbol zastępczy zawartości 2">
            <a:extLst>
              <a:ext uri="{FF2B5EF4-FFF2-40B4-BE49-F238E27FC236}">
                <a16:creationId xmlns:a16="http://schemas.microsoft.com/office/drawing/2014/main" id="{5951515E-6063-41E0-AF91-64A07251A851}"/>
              </a:ext>
            </a:extLst>
          </p:cNvPr>
          <p:cNvSpPr>
            <a:spLocks noGrp="1"/>
          </p:cNvSpPr>
          <p:nvPr>
            <p:ph idx="1"/>
          </p:nvPr>
        </p:nvSpPr>
        <p:spPr/>
        <p:txBody>
          <a:bodyPr/>
          <a:lstStyle/>
          <a:p>
            <a:pPr marL="0" indent="0">
              <a:buNone/>
            </a:pPr>
            <a:r>
              <a:rPr lang="pl-PL" dirty="0"/>
              <a:t>Zakład stwarzający zagrożenie wystąpienia poważnej awarii przemysłowej, zwanej dalej „awarią przemysłową”, w zależności od rodzaju, kategorii i ilości substancji niebezpiecznej znajdującej się w zakładzie uznaje się za zakład o zwiększonym ryzyku wystąpienia awarii, zwany dalej „zakładem o zwiększonym ryzyku”, albo za zakład o dużym ryzyku wystąpienia awarii, zwany dalej „zakładem o dużym ryzyku”.</a:t>
            </a:r>
          </a:p>
          <a:p>
            <a:pPr marL="0" indent="0">
              <a:buNone/>
            </a:pPr>
            <a:r>
              <a:rPr lang="pl-PL" dirty="0"/>
              <a:t>Kwalifikacji zakładu jako zakładu o zwiększonym ryzyku wystąpienia awarii przemysłowej dokonuje się na podstawie Rozporządzenia Ministra Rozwoju z dnia 29 stycznia 2016 r. w sprawie rodzajów i ilości znajdujących się w zakładzie substancji niebezpiecznych, decydujących o zaliczeniu zakładu do zakładu o zwiększonym lub dużym ryzyku wystąpienia poważnej awarii przemysłowej (Dz. U. z 2016 r., poz. 138).</a:t>
            </a:r>
          </a:p>
        </p:txBody>
      </p:sp>
    </p:spTree>
    <p:extLst>
      <p:ext uri="{BB962C8B-B14F-4D97-AF65-F5344CB8AC3E}">
        <p14:creationId xmlns:p14="http://schemas.microsoft.com/office/powerpoint/2010/main" val="17607377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AC194B7-7E9E-49F1-AA9D-DE27C855D4AD}"/>
              </a:ext>
            </a:extLst>
          </p:cNvPr>
          <p:cNvSpPr>
            <a:spLocks noGrp="1"/>
          </p:cNvSpPr>
          <p:nvPr>
            <p:ph type="title"/>
          </p:nvPr>
        </p:nvSpPr>
        <p:spPr/>
        <p:txBody>
          <a:bodyPr/>
          <a:lstStyle/>
          <a:p>
            <a:r>
              <a:rPr lang="pl-PL" dirty="0"/>
              <a:t>Opłaty za korzystanie ze środowiska</a:t>
            </a:r>
          </a:p>
        </p:txBody>
      </p:sp>
      <p:sp>
        <p:nvSpPr>
          <p:cNvPr id="3" name="Symbol zastępczy zawartości 2">
            <a:extLst>
              <a:ext uri="{FF2B5EF4-FFF2-40B4-BE49-F238E27FC236}">
                <a16:creationId xmlns:a16="http://schemas.microsoft.com/office/drawing/2014/main" id="{1F350F02-A6B7-41A8-AB63-82EFF3B75A16}"/>
              </a:ext>
            </a:extLst>
          </p:cNvPr>
          <p:cNvSpPr>
            <a:spLocks noGrp="1"/>
          </p:cNvSpPr>
          <p:nvPr>
            <p:ph idx="1"/>
          </p:nvPr>
        </p:nvSpPr>
        <p:spPr/>
        <p:txBody>
          <a:bodyPr/>
          <a:lstStyle/>
          <a:p>
            <a:pPr marL="0" indent="0">
              <a:buNone/>
            </a:pPr>
            <a:r>
              <a:rPr lang="pl-PL" dirty="0"/>
              <a:t>Podmiot korzystający ze środowiska ustala we własnym zakresie wysokość należnej opłaty i wnosi ją na rachunek właściwego urzędu marszałkowskiego.</a:t>
            </a:r>
          </a:p>
          <a:p>
            <a:pPr marL="0" indent="0">
              <a:buNone/>
            </a:pPr>
            <a:r>
              <a:rPr lang="pl-PL" dirty="0"/>
              <a:t>Opłatę ustala się według stawek obowiązujących w okresie, w którym korzystanie ze środowiska miało miejsce. </a:t>
            </a:r>
          </a:p>
          <a:p>
            <a:pPr marL="0" indent="0">
              <a:buNone/>
            </a:pPr>
            <a:r>
              <a:rPr lang="pl-PL" dirty="0"/>
              <a:t>Podmiot korzystający ze środowiska wnosi opłatę za dany rok kalendarzowy do dnia 31 marca następnego roku. </a:t>
            </a:r>
          </a:p>
          <a:p>
            <a:pPr marL="0" indent="0">
              <a:buNone/>
            </a:pPr>
            <a:r>
              <a:rPr lang="pl-PL" dirty="0"/>
              <a:t>Rozwinięcie tematu – w części dotyczącej gospodarowania odpadami.</a:t>
            </a:r>
          </a:p>
          <a:p>
            <a:pPr marL="0" indent="0">
              <a:buNone/>
            </a:pPr>
            <a:endParaRPr lang="pl-PL" dirty="0"/>
          </a:p>
        </p:txBody>
      </p:sp>
    </p:spTree>
    <p:extLst>
      <p:ext uri="{BB962C8B-B14F-4D97-AF65-F5344CB8AC3E}">
        <p14:creationId xmlns:p14="http://schemas.microsoft.com/office/powerpoint/2010/main" val="176789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C417B33-7898-485F-A3E9-6761FF5BF738}"/>
              </a:ext>
            </a:extLst>
          </p:cNvPr>
          <p:cNvSpPr>
            <a:spLocks noGrp="1"/>
          </p:cNvSpPr>
          <p:nvPr>
            <p:ph type="title"/>
          </p:nvPr>
        </p:nvSpPr>
        <p:spPr/>
        <p:txBody>
          <a:bodyPr/>
          <a:lstStyle/>
          <a:p>
            <a:r>
              <a:rPr lang="pl-PL" dirty="0"/>
              <a:t>Inicjatywa ustawodawcza</a:t>
            </a:r>
          </a:p>
        </p:txBody>
      </p:sp>
      <p:sp>
        <p:nvSpPr>
          <p:cNvPr id="3" name="Symbol zastępczy zawartości 2">
            <a:extLst>
              <a:ext uri="{FF2B5EF4-FFF2-40B4-BE49-F238E27FC236}">
                <a16:creationId xmlns:a16="http://schemas.microsoft.com/office/drawing/2014/main" id="{FABC8FCA-8AF0-44ED-9842-9AD2CFFBC656}"/>
              </a:ext>
            </a:extLst>
          </p:cNvPr>
          <p:cNvSpPr>
            <a:spLocks noGrp="1"/>
          </p:cNvSpPr>
          <p:nvPr>
            <p:ph idx="1"/>
          </p:nvPr>
        </p:nvSpPr>
        <p:spPr/>
        <p:txBody>
          <a:bodyPr/>
          <a:lstStyle/>
          <a:p>
            <a:r>
              <a:rPr lang="pl-PL" dirty="0"/>
              <a:t>Pierwszy etap procesu legislacyjnego, zgłoszenie projektu ustawy przez uprawnione do tego organy, instytucje i grupy</a:t>
            </a:r>
            <a:r>
              <a:rPr lang="pl-PL"/>
              <a:t>: </a:t>
            </a:r>
          </a:p>
          <a:p>
            <a:endParaRPr lang="pl-PL" dirty="0"/>
          </a:p>
          <a:p>
            <a:pPr marL="324000" indent="-216000">
              <a:buFont typeface="Wingdings" panose="05000000000000000000" pitchFamily="2" charset="2"/>
              <a:buChar char="§"/>
            </a:pPr>
            <a:r>
              <a:rPr lang="pl-PL" dirty="0"/>
              <a:t>prezydenta RP, </a:t>
            </a:r>
          </a:p>
          <a:p>
            <a:pPr marL="324000" indent="-216000">
              <a:buFont typeface="Wingdings" panose="05000000000000000000" pitchFamily="2" charset="2"/>
              <a:buChar char="§"/>
            </a:pPr>
            <a:r>
              <a:rPr lang="pl-PL" dirty="0"/>
              <a:t>Radę Ministrów, Senat, </a:t>
            </a:r>
          </a:p>
          <a:p>
            <a:pPr marL="324000" indent="-216000">
              <a:buFont typeface="Wingdings" panose="05000000000000000000" pitchFamily="2" charset="2"/>
              <a:buChar char="§"/>
            </a:pPr>
            <a:r>
              <a:rPr lang="pl-PL" dirty="0"/>
              <a:t>co najmniej 15 posłów, komisję sejmową (niezależnie od liczebności) lub </a:t>
            </a:r>
          </a:p>
          <a:p>
            <a:pPr marL="324000" indent="-216000">
              <a:buFont typeface="Wingdings" panose="05000000000000000000" pitchFamily="2" charset="2"/>
              <a:buChar char="§"/>
            </a:pPr>
            <a:r>
              <a:rPr lang="pl-PL" dirty="0"/>
              <a:t>co najmniej 100 tysięcy obywateli mających prawo wybierania do Sejmu.</a:t>
            </a:r>
          </a:p>
        </p:txBody>
      </p:sp>
    </p:spTree>
    <p:extLst>
      <p:ext uri="{BB962C8B-B14F-4D97-AF65-F5344CB8AC3E}">
        <p14:creationId xmlns:p14="http://schemas.microsoft.com/office/powerpoint/2010/main" val="251769347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C83DE7E-EA19-4815-88D5-58E0AB9AE95E}"/>
              </a:ext>
            </a:extLst>
          </p:cNvPr>
          <p:cNvSpPr>
            <a:spLocks noGrp="1"/>
          </p:cNvSpPr>
          <p:nvPr>
            <p:ph type="title"/>
          </p:nvPr>
        </p:nvSpPr>
        <p:spPr/>
        <p:txBody>
          <a:bodyPr/>
          <a:lstStyle/>
          <a:p>
            <a:r>
              <a:rPr lang="pl-PL" dirty="0"/>
              <a:t>Prawo wodne</a:t>
            </a:r>
          </a:p>
        </p:txBody>
      </p:sp>
      <p:sp>
        <p:nvSpPr>
          <p:cNvPr id="3" name="Symbol zastępczy zawartości 2">
            <a:extLst>
              <a:ext uri="{FF2B5EF4-FFF2-40B4-BE49-F238E27FC236}">
                <a16:creationId xmlns:a16="http://schemas.microsoft.com/office/drawing/2014/main" id="{1B67ACE7-43D4-4FBF-9E3A-56275D891189}"/>
              </a:ext>
            </a:extLst>
          </p:cNvPr>
          <p:cNvSpPr>
            <a:spLocks noGrp="1"/>
          </p:cNvSpPr>
          <p:nvPr>
            <p:ph idx="1"/>
          </p:nvPr>
        </p:nvSpPr>
        <p:spPr/>
        <p:txBody>
          <a:bodyPr/>
          <a:lstStyle/>
          <a:p>
            <a:pPr marL="0" indent="0">
              <a:buNone/>
            </a:pPr>
            <a:r>
              <a:rPr lang="pl-PL" dirty="0"/>
              <a:t>Ustawa z dnia 20 lipca 2017 r. - </a:t>
            </a:r>
            <a:r>
              <a:rPr lang="pl-PL" sz="2400" b="1" dirty="0"/>
              <a:t>Prawo wodne </a:t>
            </a:r>
            <a:r>
              <a:rPr lang="pl-PL" dirty="0"/>
              <a:t>(t.j. Dz. U. z 2021 r., poz. 2233 z późn. zm.), reguluje gospodarowanie wodami zgodnie z zasadą zrównoważonego rozwoju, w szczególności kształtowanie i ochronę zasobów wodnych, korzystanie z wód oraz zarządzanie zasobami wodnymi. </a:t>
            </a:r>
          </a:p>
          <a:p>
            <a:pPr marL="0" indent="0">
              <a:buNone/>
            </a:pPr>
            <a:r>
              <a:rPr lang="pl-PL" dirty="0"/>
              <a:t>Ponadto reguluje sprawy własności wód oraz gruntów pokrytych wodami, a także zasady gospodarowania tymi składnikami jako mieniem Skarbu Państwa. </a:t>
            </a:r>
          </a:p>
          <a:p>
            <a:pPr marL="0" indent="0">
              <a:buNone/>
            </a:pPr>
            <a:r>
              <a:rPr lang="pl-PL" dirty="0"/>
              <a:t>Przepisy ustawy stosuje się do wód śródlądowych oraz morskich wód wewnętrznych.</a:t>
            </a:r>
          </a:p>
        </p:txBody>
      </p:sp>
    </p:spTree>
    <p:extLst>
      <p:ext uri="{BB962C8B-B14F-4D97-AF65-F5344CB8AC3E}">
        <p14:creationId xmlns:p14="http://schemas.microsoft.com/office/powerpoint/2010/main" val="238727235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6F39BEF-8EA8-4BE4-8871-46E230B110C7}"/>
              </a:ext>
            </a:extLst>
          </p:cNvPr>
          <p:cNvSpPr>
            <a:spLocks noGrp="1"/>
          </p:cNvSpPr>
          <p:nvPr>
            <p:ph type="title"/>
          </p:nvPr>
        </p:nvSpPr>
        <p:spPr/>
        <p:txBody>
          <a:bodyPr/>
          <a:lstStyle/>
          <a:p>
            <a:r>
              <a:rPr lang="pl-PL" dirty="0"/>
              <a:t>Ustawa o ochronie przyrody</a:t>
            </a:r>
          </a:p>
        </p:txBody>
      </p:sp>
      <p:sp>
        <p:nvSpPr>
          <p:cNvPr id="3" name="Symbol zastępczy zawartości 2">
            <a:extLst>
              <a:ext uri="{FF2B5EF4-FFF2-40B4-BE49-F238E27FC236}">
                <a16:creationId xmlns:a16="http://schemas.microsoft.com/office/drawing/2014/main" id="{779E0CCA-7172-438E-B21E-CE47CA652316}"/>
              </a:ext>
            </a:extLst>
          </p:cNvPr>
          <p:cNvSpPr>
            <a:spLocks noGrp="1"/>
          </p:cNvSpPr>
          <p:nvPr>
            <p:ph idx="1"/>
          </p:nvPr>
        </p:nvSpPr>
        <p:spPr/>
        <p:txBody>
          <a:bodyPr>
            <a:normAutofit lnSpcReduction="10000"/>
          </a:bodyPr>
          <a:lstStyle/>
          <a:p>
            <a:pPr marL="0" indent="0">
              <a:buNone/>
            </a:pPr>
            <a:r>
              <a:rPr lang="pl-PL" dirty="0"/>
              <a:t>Ustawa z dnia 16 kwietnia 2004 r. </a:t>
            </a:r>
            <a:r>
              <a:rPr lang="pl-PL" sz="2400" b="1" dirty="0"/>
              <a:t>o ochronie przyrody </a:t>
            </a:r>
            <a:r>
              <a:rPr lang="pl-PL" dirty="0"/>
              <a:t>(t.j. Dz. U. z 2022 r., poz. 916 z późn. zm.) określa cele, zasady i formy ochrony przyrody żywej i nieożywionej oraz krajobrazu. </a:t>
            </a:r>
          </a:p>
          <a:p>
            <a:pPr marL="0" indent="0">
              <a:buNone/>
            </a:pPr>
            <a:r>
              <a:rPr lang="pl-PL" dirty="0"/>
              <a:t>Ochrona przyrody, w rozumieniu ustawy, polega na zachowaniu, zrównoważonym użytkowaniu oraz odnawianiu zasobów, tworów i składników przyrody:</a:t>
            </a:r>
          </a:p>
          <a:p>
            <a:pPr marL="342900" indent="-342900">
              <a:spcBef>
                <a:spcPts val="600"/>
              </a:spcBef>
              <a:buFont typeface="+mj-lt"/>
              <a:buAutoNum type="arabicParenR"/>
            </a:pPr>
            <a:r>
              <a:rPr lang="pl-PL" sz="1600" dirty="0"/>
              <a:t>dziko występujących roślin, zwierząt i grzybów; </a:t>
            </a:r>
          </a:p>
          <a:p>
            <a:pPr marL="342900" indent="-342900">
              <a:spcBef>
                <a:spcPts val="600"/>
              </a:spcBef>
              <a:buFont typeface="+mj-lt"/>
              <a:buAutoNum type="arabicParenR"/>
            </a:pPr>
            <a:r>
              <a:rPr lang="pl-PL" sz="1600" dirty="0"/>
              <a:t>roślin, zwierząt i grzybów objętych ochroną gatunkową; </a:t>
            </a:r>
          </a:p>
          <a:p>
            <a:pPr marL="342900" indent="-342900">
              <a:spcBef>
                <a:spcPts val="600"/>
              </a:spcBef>
              <a:buFont typeface="+mj-lt"/>
              <a:buAutoNum type="arabicParenR"/>
            </a:pPr>
            <a:r>
              <a:rPr lang="pl-PL" sz="1600" dirty="0"/>
              <a:t>zwierząt prowadzących wędrowny tryb życia; </a:t>
            </a:r>
          </a:p>
          <a:p>
            <a:pPr marL="342900" indent="-342900">
              <a:spcBef>
                <a:spcPts val="600"/>
              </a:spcBef>
              <a:buFont typeface="+mj-lt"/>
              <a:buAutoNum type="arabicParenR"/>
            </a:pPr>
            <a:r>
              <a:rPr lang="pl-PL" sz="1600" dirty="0"/>
              <a:t>siedlisk przyrodniczych; </a:t>
            </a:r>
          </a:p>
          <a:p>
            <a:pPr marL="342900" indent="-342900">
              <a:spcBef>
                <a:spcPts val="600"/>
              </a:spcBef>
              <a:buFont typeface="+mj-lt"/>
              <a:buAutoNum type="arabicParenR"/>
            </a:pPr>
            <a:r>
              <a:rPr lang="pl-PL" sz="1600" dirty="0"/>
              <a:t>siedlisk zagrożonych wyginięciem, rzadkich i chronionych gatunków roślin, zwierząt i grzybów; </a:t>
            </a:r>
          </a:p>
          <a:p>
            <a:pPr marL="342900" indent="-342900">
              <a:spcBef>
                <a:spcPts val="600"/>
              </a:spcBef>
              <a:buFont typeface="+mj-lt"/>
              <a:buAutoNum type="arabicParenR"/>
            </a:pPr>
            <a:r>
              <a:rPr lang="pl-PL" sz="1600" dirty="0"/>
              <a:t>tworów przyrody żywej i nieożywionej oraz kopalnych szczątków roślin i zwierząt; </a:t>
            </a:r>
          </a:p>
          <a:p>
            <a:pPr marL="342900" indent="-342900">
              <a:spcBef>
                <a:spcPts val="600"/>
              </a:spcBef>
              <a:buFont typeface="+mj-lt"/>
              <a:buAutoNum type="arabicParenR"/>
            </a:pPr>
            <a:r>
              <a:rPr lang="pl-PL" sz="1600" dirty="0"/>
              <a:t>krajobrazu; </a:t>
            </a:r>
          </a:p>
          <a:p>
            <a:pPr marL="342900" indent="-342900">
              <a:spcBef>
                <a:spcPts val="600"/>
              </a:spcBef>
              <a:buFont typeface="+mj-lt"/>
              <a:buAutoNum type="arabicParenR"/>
            </a:pPr>
            <a:r>
              <a:rPr lang="pl-PL" sz="1600" dirty="0"/>
              <a:t>zieleni w miastach i wsiach;</a:t>
            </a:r>
          </a:p>
          <a:p>
            <a:pPr marL="342900" indent="-342900">
              <a:spcBef>
                <a:spcPts val="600"/>
              </a:spcBef>
              <a:buFont typeface="+mj-lt"/>
              <a:buAutoNum type="arabicParenR"/>
            </a:pPr>
            <a:r>
              <a:rPr lang="pl-PL" sz="1600" dirty="0" err="1"/>
              <a:t>zadrzewień</a:t>
            </a:r>
            <a:r>
              <a:rPr lang="pl-PL" sz="1600" dirty="0"/>
              <a:t>.</a:t>
            </a:r>
          </a:p>
        </p:txBody>
      </p:sp>
    </p:spTree>
    <p:extLst>
      <p:ext uri="{BB962C8B-B14F-4D97-AF65-F5344CB8AC3E}">
        <p14:creationId xmlns:p14="http://schemas.microsoft.com/office/powerpoint/2010/main" val="35039621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8373B31-071E-41D2-A849-2E5E90F99E21}"/>
              </a:ext>
            </a:extLst>
          </p:cNvPr>
          <p:cNvSpPr>
            <a:spLocks noGrp="1"/>
          </p:cNvSpPr>
          <p:nvPr>
            <p:ph type="title"/>
          </p:nvPr>
        </p:nvSpPr>
        <p:spPr/>
        <p:txBody>
          <a:bodyPr/>
          <a:lstStyle/>
          <a:p>
            <a:r>
              <a:rPr lang="pl-PL" dirty="0"/>
              <a:t>Formy ochrony przyrody</a:t>
            </a:r>
          </a:p>
        </p:txBody>
      </p:sp>
      <p:sp>
        <p:nvSpPr>
          <p:cNvPr id="3" name="Symbol zastępczy zawartości 2">
            <a:extLst>
              <a:ext uri="{FF2B5EF4-FFF2-40B4-BE49-F238E27FC236}">
                <a16:creationId xmlns:a16="http://schemas.microsoft.com/office/drawing/2014/main" id="{B5BAF0CB-B6A5-4EEF-A9AD-91FBE95D3840}"/>
              </a:ext>
            </a:extLst>
          </p:cNvPr>
          <p:cNvSpPr>
            <a:spLocks noGrp="1"/>
          </p:cNvSpPr>
          <p:nvPr>
            <p:ph idx="1"/>
          </p:nvPr>
        </p:nvSpPr>
        <p:spPr/>
        <p:txBody>
          <a:bodyPr>
            <a:normAutofit lnSpcReduction="10000"/>
          </a:bodyPr>
          <a:lstStyle/>
          <a:p>
            <a:pPr marL="0" indent="0">
              <a:buNone/>
            </a:pPr>
            <a:r>
              <a:rPr lang="pl-PL" dirty="0"/>
              <a:t>Zgodnie z ustawą o ochronie przyrody, formami ochrony przyrody są:</a:t>
            </a:r>
          </a:p>
          <a:p>
            <a:pPr marL="0" indent="0">
              <a:buNone/>
            </a:pPr>
            <a:endParaRPr lang="pl-PL" dirty="0"/>
          </a:p>
          <a:p>
            <a:pPr marL="342900" indent="-342900">
              <a:spcBef>
                <a:spcPts val="600"/>
              </a:spcBef>
              <a:buFont typeface="+mj-lt"/>
              <a:buAutoNum type="arabicParenR"/>
            </a:pPr>
            <a:r>
              <a:rPr lang="pl-PL" sz="1600" dirty="0"/>
              <a:t>parki narodowe; </a:t>
            </a:r>
          </a:p>
          <a:p>
            <a:pPr marL="342900" indent="-342900">
              <a:spcBef>
                <a:spcPts val="600"/>
              </a:spcBef>
              <a:buFont typeface="+mj-lt"/>
              <a:buAutoNum type="arabicParenR"/>
            </a:pPr>
            <a:r>
              <a:rPr lang="pl-PL" sz="1600" dirty="0"/>
              <a:t>rezerwaty przyrody; </a:t>
            </a:r>
          </a:p>
          <a:p>
            <a:pPr marL="342900" indent="-342900">
              <a:spcBef>
                <a:spcPts val="600"/>
              </a:spcBef>
              <a:buFont typeface="+mj-lt"/>
              <a:buAutoNum type="arabicParenR"/>
            </a:pPr>
            <a:r>
              <a:rPr lang="pl-PL" sz="1600" dirty="0"/>
              <a:t>parki krajobrazowe; </a:t>
            </a:r>
          </a:p>
          <a:p>
            <a:pPr marL="342900" indent="-342900">
              <a:spcBef>
                <a:spcPts val="600"/>
              </a:spcBef>
              <a:buFont typeface="+mj-lt"/>
              <a:buAutoNum type="arabicParenR"/>
            </a:pPr>
            <a:r>
              <a:rPr lang="pl-PL" sz="1600" dirty="0"/>
              <a:t>obszary chronionego krajobrazu; </a:t>
            </a:r>
          </a:p>
          <a:p>
            <a:pPr marL="342900" indent="-342900">
              <a:spcBef>
                <a:spcPts val="600"/>
              </a:spcBef>
              <a:buFont typeface="+mj-lt"/>
              <a:buAutoNum type="arabicParenR"/>
            </a:pPr>
            <a:r>
              <a:rPr lang="pl-PL" sz="1600" dirty="0"/>
              <a:t>obszary Natura 2000; </a:t>
            </a:r>
          </a:p>
          <a:p>
            <a:pPr marL="342900" indent="-342900">
              <a:spcBef>
                <a:spcPts val="600"/>
              </a:spcBef>
              <a:buFont typeface="+mj-lt"/>
              <a:buAutoNum type="arabicParenR"/>
            </a:pPr>
            <a:r>
              <a:rPr lang="pl-PL" sz="1600" dirty="0"/>
              <a:t>pomniki przyrody; </a:t>
            </a:r>
          </a:p>
          <a:p>
            <a:pPr marL="342900" indent="-342900">
              <a:spcBef>
                <a:spcPts val="600"/>
              </a:spcBef>
              <a:buFont typeface="+mj-lt"/>
              <a:buAutoNum type="arabicParenR"/>
            </a:pPr>
            <a:r>
              <a:rPr lang="pl-PL" sz="1600" dirty="0"/>
              <a:t>stanowiska dokumentacyjne; </a:t>
            </a:r>
          </a:p>
          <a:p>
            <a:pPr marL="342900" indent="-342900">
              <a:spcBef>
                <a:spcPts val="600"/>
              </a:spcBef>
              <a:buFont typeface="+mj-lt"/>
              <a:buAutoNum type="arabicParenR"/>
            </a:pPr>
            <a:r>
              <a:rPr lang="pl-PL" sz="1600" dirty="0"/>
              <a:t>użytki ekologiczne; </a:t>
            </a:r>
          </a:p>
          <a:p>
            <a:pPr marL="342900" indent="-342900">
              <a:spcBef>
                <a:spcPts val="600"/>
              </a:spcBef>
              <a:buFont typeface="+mj-lt"/>
              <a:buAutoNum type="arabicParenR"/>
            </a:pPr>
            <a:r>
              <a:rPr lang="pl-PL" sz="1600" dirty="0"/>
              <a:t>zespoły przyrodniczo-krajobrazowe; </a:t>
            </a:r>
          </a:p>
          <a:p>
            <a:pPr marL="342900" indent="-342900">
              <a:spcBef>
                <a:spcPts val="600"/>
              </a:spcBef>
              <a:buFont typeface="+mj-lt"/>
              <a:buAutoNum type="arabicParenR"/>
            </a:pPr>
            <a:r>
              <a:rPr lang="pl-PL" sz="1600" dirty="0"/>
              <a:t>ochrona gatunkowa roślin, zwierząt i grzybów. </a:t>
            </a:r>
          </a:p>
        </p:txBody>
      </p:sp>
    </p:spTree>
    <p:extLst>
      <p:ext uri="{BB962C8B-B14F-4D97-AF65-F5344CB8AC3E}">
        <p14:creationId xmlns:p14="http://schemas.microsoft.com/office/powerpoint/2010/main" val="34590243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0457F41-E566-45F0-99B8-DC904DFFC4C6}"/>
              </a:ext>
            </a:extLst>
          </p:cNvPr>
          <p:cNvSpPr>
            <a:spLocks noGrp="1"/>
          </p:cNvSpPr>
          <p:nvPr>
            <p:ph type="title"/>
          </p:nvPr>
        </p:nvSpPr>
        <p:spPr/>
        <p:txBody>
          <a:bodyPr/>
          <a:lstStyle/>
          <a:p>
            <a:r>
              <a:rPr lang="pl-PL" dirty="0"/>
              <a:t>Informacje o środowisku</a:t>
            </a:r>
          </a:p>
        </p:txBody>
      </p:sp>
      <p:sp>
        <p:nvSpPr>
          <p:cNvPr id="3" name="Symbol zastępczy zawartości 2">
            <a:extLst>
              <a:ext uri="{FF2B5EF4-FFF2-40B4-BE49-F238E27FC236}">
                <a16:creationId xmlns:a16="http://schemas.microsoft.com/office/drawing/2014/main" id="{1B95CD61-BF95-4540-A2B1-31ADD154A881}"/>
              </a:ext>
            </a:extLst>
          </p:cNvPr>
          <p:cNvSpPr>
            <a:spLocks noGrp="1"/>
          </p:cNvSpPr>
          <p:nvPr>
            <p:ph idx="1"/>
          </p:nvPr>
        </p:nvSpPr>
        <p:spPr/>
        <p:txBody>
          <a:bodyPr/>
          <a:lstStyle/>
          <a:p>
            <a:pPr marL="0" indent="0">
              <a:buNone/>
            </a:pPr>
            <a:r>
              <a:rPr lang="pl-PL" dirty="0"/>
              <a:t>Zgodnie z Konstytucją RP dostęp do informacji o środowisku stanowi prawo każdego obywatela. </a:t>
            </a:r>
          </a:p>
          <a:p>
            <a:pPr marL="0" indent="0">
              <a:buNone/>
            </a:pPr>
            <a:r>
              <a:rPr lang="pl-PL" dirty="0"/>
              <a:t>Zagadnienia związane z dostępem do informacji o środowisku reguluje ustawa z dnia 3 października 2008 r. o udostępnianiu informacji o środowisku i jego ochronie, udziale społeczeństwa w ochronie środowiska oraz o ocenach oddziaływania na środowisko (t.j. Dz. U. z 2022 r., poz. 1029 z późn. zm.).</a:t>
            </a:r>
          </a:p>
          <a:p>
            <a:pPr marL="0" indent="0">
              <a:buNone/>
            </a:pPr>
            <a:r>
              <a:rPr lang="pl-PL" dirty="0"/>
              <a:t>Ponadto ustawa ta reguluje tryb i zasady postępowania w sprawach ocen oddziaływania na środowisko oraz transgranicznego ocen oddziaływania na środowisko</a:t>
            </a:r>
            <a:br>
              <a:rPr lang="pl-PL" dirty="0"/>
            </a:br>
            <a:br>
              <a:rPr lang="pl-PL" dirty="0"/>
            </a:br>
            <a:r>
              <a:rPr lang="pl-PL" dirty="0"/>
              <a:t>a także</a:t>
            </a:r>
            <a:br>
              <a:rPr lang="pl-PL" dirty="0"/>
            </a:br>
            <a:br>
              <a:rPr lang="pl-PL" dirty="0"/>
            </a:br>
            <a:r>
              <a:rPr lang="pl-PL" dirty="0"/>
              <a:t>zasady udziału społeczeństwa w ochronie środowiska.</a:t>
            </a:r>
          </a:p>
        </p:txBody>
      </p:sp>
    </p:spTree>
    <p:extLst>
      <p:ext uri="{BB962C8B-B14F-4D97-AF65-F5344CB8AC3E}">
        <p14:creationId xmlns:p14="http://schemas.microsoft.com/office/powerpoint/2010/main" val="216107374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88952" cy="4970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ytuł 3">
            <a:extLst>
              <a:ext uri="{FF2B5EF4-FFF2-40B4-BE49-F238E27FC236}">
                <a16:creationId xmlns:a16="http://schemas.microsoft.com/office/drawing/2014/main" id="{31DD5D83-8013-419D-9076-8E902D279E7C}"/>
              </a:ext>
            </a:extLst>
          </p:cNvPr>
          <p:cNvSpPr>
            <a:spLocks noGrp="1"/>
          </p:cNvSpPr>
          <p:nvPr>
            <p:ph type="ctrTitle"/>
          </p:nvPr>
        </p:nvSpPr>
        <p:spPr>
          <a:xfrm>
            <a:off x="1097280" y="758952"/>
            <a:ext cx="10058400" cy="3892168"/>
          </a:xfrm>
        </p:spPr>
        <p:txBody>
          <a:bodyPr>
            <a:normAutofit/>
          </a:bodyPr>
          <a:lstStyle/>
          <a:p>
            <a:r>
              <a:rPr lang="pl-PL" dirty="0">
                <a:solidFill>
                  <a:srgbClr val="FFFFFF"/>
                </a:solidFill>
              </a:rPr>
              <a:t>Prawo środowiska Unii Europejskiej</a:t>
            </a:r>
          </a:p>
        </p:txBody>
      </p:sp>
      <p:sp>
        <p:nvSpPr>
          <p:cNvPr id="5" name="Podtytuł 4">
            <a:extLst>
              <a:ext uri="{FF2B5EF4-FFF2-40B4-BE49-F238E27FC236}">
                <a16:creationId xmlns:a16="http://schemas.microsoft.com/office/drawing/2014/main" id="{D92C8AB3-CCB8-4A2A-9D09-2C945B40FB76}"/>
              </a:ext>
            </a:extLst>
          </p:cNvPr>
          <p:cNvSpPr>
            <a:spLocks noGrp="1"/>
          </p:cNvSpPr>
          <p:nvPr>
            <p:ph type="subTitle" idx="1"/>
          </p:nvPr>
        </p:nvSpPr>
        <p:spPr>
          <a:xfrm>
            <a:off x="1100051" y="5225240"/>
            <a:ext cx="10058400" cy="1143000"/>
          </a:xfrm>
        </p:spPr>
        <p:txBody>
          <a:bodyPr>
            <a:normAutofit/>
          </a:bodyPr>
          <a:lstStyle/>
          <a:p>
            <a:r>
              <a:rPr lang="pl-PL" dirty="0">
                <a:solidFill>
                  <a:srgbClr val="FFFFFF"/>
                </a:solidFill>
              </a:rPr>
              <a:t>Zasady traktatowe i akty prawne</a:t>
            </a:r>
          </a:p>
        </p:txBody>
      </p:sp>
    </p:spTree>
    <p:extLst>
      <p:ext uri="{BB962C8B-B14F-4D97-AF65-F5344CB8AC3E}">
        <p14:creationId xmlns:p14="http://schemas.microsoft.com/office/powerpoint/2010/main" val="687644980"/>
      </p:ext>
    </p:extLst>
  </p:cSld>
  <p:clrMapOvr>
    <a:overrideClrMapping bg1="dk1" tx1="lt1" bg2="dk2" tx2="lt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F6BD8E-6835-4440-A2A3-F1C72E54F85D}"/>
              </a:ext>
            </a:extLst>
          </p:cNvPr>
          <p:cNvSpPr>
            <a:spLocks noGrp="1"/>
          </p:cNvSpPr>
          <p:nvPr>
            <p:ph type="title"/>
          </p:nvPr>
        </p:nvSpPr>
        <p:spPr/>
        <p:txBody>
          <a:bodyPr/>
          <a:lstStyle/>
          <a:p>
            <a:r>
              <a:rPr lang="pl-PL" dirty="0"/>
              <a:t>Podstawy traktatowe polityki UE w dziedzinie środowiska</a:t>
            </a:r>
          </a:p>
        </p:txBody>
      </p:sp>
      <p:sp>
        <p:nvSpPr>
          <p:cNvPr id="3" name="Symbol zastępczy zawartości 2">
            <a:extLst>
              <a:ext uri="{FF2B5EF4-FFF2-40B4-BE49-F238E27FC236}">
                <a16:creationId xmlns:a16="http://schemas.microsoft.com/office/drawing/2014/main" id="{0ADFE575-F105-45A9-8553-0C86938EA527}"/>
              </a:ext>
            </a:extLst>
          </p:cNvPr>
          <p:cNvSpPr>
            <a:spLocks noGrp="1"/>
          </p:cNvSpPr>
          <p:nvPr>
            <p:ph idx="1"/>
          </p:nvPr>
        </p:nvSpPr>
        <p:spPr/>
        <p:txBody>
          <a:bodyPr/>
          <a:lstStyle/>
          <a:p>
            <a:pPr marL="0" indent="0">
              <a:buNone/>
            </a:pPr>
            <a:r>
              <a:rPr lang="pl-PL" dirty="0"/>
              <a:t>Pojęcie prawa środowiska Unii Europejskiej jest częścią porządku prawnego UE, która bezpośrednio lub pośrednio reguluje obrót prawny UE związany ze środowiskiem. Tak rozumiane prawo środowiska reguluje również sprawy odpadów i zaopatrzenia w energię.</a:t>
            </a:r>
          </a:p>
          <a:p>
            <a:pPr marL="0" indent="0">
              <a:buNone/>
            </a:pPr>
            <a:r>
              <a:rPr lang="pl-PL" dirty="0"/>
              <a:t>Z przeglądu prawa pierwotnego i pochodnego UE wynika, że elementami pojęcia środowiska są: człowiek, fauna, flora, gleba, woda, powietrze, klimat, krajobraz, jak też zasoby materialne, dziedzictwo kulturalne, naturalne otoczenie i zasoby naturalne, a także zasoby wodne. </a:t>
            </a:r>
          </a:p>
          <a:p>
            <a:pPr marL="0" indent="0">
              <a:buNone/>
            </a:pPr>
            <a:r>
              <a:rPr lang="pl-PL" dirty="0"/>
              <a:t>Pojęcie środowiska obejmuje również elementy otoczenia społecznego człowieka.</a:t>
            </a:r>
          </a:p>
        </p:txBody>
      </p:sp>
    </p:spTree>
    <p:extLst>
      <p:ext uri="{BB962C8B-B14F-4D97-AF65-F5344CB8AC3E}">
        <p14:creationId xmlns:p14="http://schemas.microsoft.com/office/powerpoint/2010/main" val="395861756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DF6BD8E-6835-4440-A2A3-F1C72E54F85D}"/>
              </a:ext>
            </a:extLst>
          </p:cNvPr>
          <p:cNvSpPr>
            <a:spLocks noGrp="1"/>
          </p:cNvSpPr>
          <p:nvPr>
            <p:ph type="title"/>
          </p:nvPr>
        </p:nvSpPr>
        <p:spPr/>
        <p:txBody>
          <a:bodyPr/>
          <a:lstStyle/>
          <a:p>
            <a:r>
              <a:rPr lang="pl-PL" dirty="0"/>
              <a:t>Podstawy traktatowe polityki UE w dziedzinie środowiska</a:t>
            </a:r>
          </a:p>
        </p:txBody>
      </p:sp>
      <p:sp>
        <p:nvSpPr>
          <p:cNvPr id="3" name="Symbol zastępczy zawartości 2">
            <a:extLst>
              <a:ext uri="{FF2B5EF4-FFF2-40B4-BE49-F238E27FC236}">
                <a16:creationId xmlns:a16="http://schemas.microsoft.com/office/drawing/2014/main" id="{0ADFE575-F105-45A9-8553-0C86938EA527}"/>
              </a:ext>
            </a:extLst>
          </p:cNvPr>
          <p:cNvSpPr>
            <a:spLocks noGrp="1"/>
          </p:cNvSpPr>
          <p:nvPr>
            <p:ph idx="1"/>
          </p:nvPr>
        </p:nvSpPr>
        <p:spPr/>
        <p:txBody>
          <a:bodyPr/>
          <a:lstStyle/>
          <a:p>
            <a:pPr marL="0" indent="0">
              <a:buNone/>
            </a:pPr>
            <a:r>
              <a:rPr lang="pl-PL" dirty="0"/>
              <a:t>Podstawom prawnym polityki UE w dziedzinie środowiska poświęcony jest tytuł </a:t>
            </a:r>
            <a:r>
              <a:rPr lang="pl-PL" sz="2400" b="1" dirty="0"/>
              <a:t>XX TFUE </a:t>
            </a:r>
            <a:r>
              <a:rPr lang="pl-PL" dirty="0"/>
              <a:t>(art. 191–193). </a:t>
            </a:r>
          </a:p>
          <a:p>
            <a:pPr marL="0" indent="0">
              <a:buNone/>
            </a:pPr>
            <a:r>
              <a:rPr lang="pl-PL" dirty="0"/>
              <a:t>Artykuł </a:t>
            </a:r>
            <a:r>
              <a:rPr lang="pl-PL" sz="2400" b="1" dirty="0"/>
              <a:t>191 TFUE </a:t>
            </a:r>
            <a:r>
              <a:rPr lang="pl-PL" dirty="0"/>
              <a:t>stanowi o celach i zasadach tej polityki, natomiast art. </a:t>
            </a:r>
            <a:r>
              <a:rPr lang="pl-PL" sz="2400" b="1" dirty="0"/>
              <a:t>192 TFUE </a:t>
            </a:r>
            <a:r>
              <a:rPr lang="pl-PL" dirty="0"/>
              <a:t>określa procedury podejmowania decyzji w sprawach dotyczących środowiska.</a:t>
            </a:r>
          </a:p>
          <a:p>
            <a:pPr marL="0" indent="0">
              <a:buNone/>
            </a:pPr>
            <a:r>
              <a:rPr lang="pl-PL" dirty="0"/>
              <a:t>W zakresie finansowania polityki w zakresie środowiska art. 192 stanowi, że finansują ją państwa członkowskie, bez uszczerbku dla określonych działań o charakterze unijnym. Oznacza to, że zaniechania państwa w realizacji polityki UE są niezgodne z traktatami i podlegają jurysdykcji Trybunału Sprawiedliwości Unii Europejskiej.</a:t>
            </a:r>
          </a:p>
        </p:txBody>
      </p:sp>
    </p:spTree>
    <p:extLst>
      <p:ext uri="{BB962C8B-B14F-4D97-AF65-F5344CB8AC3E}">
        <p14:creationId xmlns:p14="http://schemas.microsoft.com/office/powerpoint/2010/main" val="181366909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FE69289-2A31-42E2-84A1-AC5F5555C130}"/>
              </a:ext>
            </a:extLst>
          </p:cNvPr>
          <p:cNvSpPr>
            <a:spLocks noGrp="1"/>
          </p:cNvSpPr>
          <p:nvPr>
            <p:ph type="title"/>
          </p:nvPr>
        </p:nvSpPr>
        <p:spPr/>
        <p:txBody>
          <a:bodyPr/>
          <a:lstStyle/>
          <a:p>
            <a:r>
              <a:rPr lang="pl-PL" dirty="0"/>
              <a:t>Cele i zasady polityki UE w dziedzinie środowiska</a:t>
            </a:r>
          </a:p>
        </p:txBody>
      </p:sp>
      <p:sp>
        <p:nvSpPr>
          <p:cNvPr id="3" name="Symbol zastępczy zawartości 2">
            <a:extLst>
              <a:ext uri="{FF2B5EF4-FFF2-40B4-BE49-F238E27FC236}">
                <a16:creationId xmlns:a16="http://schemas.microsoft.com/office/drawing/2014/main" id="{478E6959-E294-49A4-A94B-7933F92802BB}"/>
              </a:ext>
            </a:extLst>
          </p:cNvPr>
          <p:cNvSpPr>
            <a:spLocks noGrp="1"/>
          </p:cNvSpPr>
          <p:nvPr>
            <p:ph idx="1"/>
          </p:nvPr>
        </p:nvSpPr>
        <p:spPr/>
        <p:txBody>
          <a:bodyPr/>
          <a:lstStyle/>
          <a:p>
            <a:pPr marL="0" indent="0">
              <a:buNone/>
            </a:pPr>
            <a:r>
              <a:rPr lang="pl-PL" dirty="0"/>
              <a:t>Artykuł 3 TUE stanowi, że jednym z </a:t>
            </a:r>
            <a:r>
              <a:rPr lang="pl-PL" sz="2400" b="1" dirty="0"/>
              <a:t>celów Unii jest osiąganie trwałego i zrównoważonego rozwoju Europy</a:t>
            </a:r>
            <a:r>
              <a:rPr lang="pl-PL" dirty="0"/>
              <a:t>, którego dominantą jest ochrona środowiska. </a:t>
            </a:r>
          </a:p>
          <a:p>
            <a:pPr marL="0" indent="0">
              <a:buNone/>
            </a:pPr>
            <a:r>
              <a:rPr lang="pl-PL" dirty="0"/>
              <a:t>Traktat o Unii Europejskiej formułuje tym samym pośrednio cel, jakim jest ochrona środowiska. </a:t>
            </a:r>
          </a:p>
          <a:p>
            <a:pPr marL="0" indent="0">
              <a:buNone/>
            </a:pPr>
            <a:r>
              <a:rPr lang="pl-PL" dirty="0"/>
              <a:t>Przepis ten jest zapowiedzią wprowadzenia partykularnych celów polityki UE w dziedzinie środowiska, które zostały sprecyzowane w tytule XX TFUE. W przepisach tych znalazły się też postanowienia dotyczące zasad, na których ma się opierać prowadzenie polityki UE w tej dziedzinie.</a:t>
            </a:r>
          </a:p>
          <a:p>
            <a:pPr marL="0" indent="0">
              <a:buNone/>
            </a:pPr>
            <a:r>
              <a:rPr lang="pl-PL" dirty="0"/>
              <a:t>Z wytycznych dotyczących polityki UE w dziedzinie środowiska najdalej idącą wytyczną jest art. 11 TFUE, który stanowi, że wymogi środowiska naturalnego </a:t>
            </a:r>
            <a:r>
              <a:rPr lang="pl-PL"/>
              <a:t>muszą być brane </a:t>
            </a:r>
            <a:r>
              <a:rPr lang="pl-PL" dirty="0"/>
              <a:t>pod uwagę przy określeniu i realizacji wszystkich polityk oraz działań Unii.</a:t>
            </a:r>
          </a:p>
        </p:txBody>
      </p:sp>
    </p:spTree>
    <p:extLst>
      <p:ext uri="{BB962C8B-B14F-4D97-AF65-F5344CB8AC3E}">
        <p14:creationId xmlns:p14="http://schemas.microsoft.com/office/powerpoint/2010/main" val="6967574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FE69289-2A31-42E2-84A1-AC5F5555C130}"/>
              </a:ext>
            </a:extLst>
          </p:cNvPr>
          <p:cNvSpPr>
            <a:spLocks noGrp="1"/>
          </p:cNvSpPr>
          <p:nvPr>
            <p:ph type="title"/>
          </p:nvPr>
        </p:nvSpPr>
        <p:spPr/>
        <p:txBody>
          <a:bodyPr/>
          <a:lstStyle/>
          <a:p>
            <a:r>
              <a:rPr lang="pl-PL" dirty="0"/>
              <a:t>Cele i zasady polityki UE w dziedzinie środowiska</a:t>
            </a:r>
          </a:p>
        </p:txBody>
      </p:sp>
      <p:sp>
        <p:nvSpPr>
          <p:cNvPr id="3" name="Symbol zastępczy zawartości 2">
            <a:extLst>
              <a:ext uri="{FF2B5EF4-FFF2-40B4-BE49-F238E27FC236}">
                <a16:creationId xmlns:a16="http://schemas.microsoft.com/office/drawing/2014/main" id="{478E6959-E294-49A4-A94B-7933F92802BB}"/>
              </a:ext>
            </a:extLst>
          </p:cNvPr>
          <p:cNvSpPr>
            <a:spLocks noGrp="1"/>
          </p:cNvSpPr>
          <p:nvPr>
            <p:ph idx="1"/>
          </p:nvPr>
        </p:nvSpPr>
        <p:spPr/>
        <p:txBody>
          <a:bodyPr/>
          <a:lstStyle/>
          <a:p>
            <a:pPr marL="0" indent="0">
              <a:buNone/>
            </a:pPr>
            <a:r>
              <a:rPr lang="pl-PL" dirty="0"/>
              <a:t>Artykuł 191 TFUE wymienia </a:t>
            </a:r>
            <a:r>
              <a:rPr lang="pl-PL" sz="2400" b="1" dirty="0"/>
              <a:t>partykularne cele UE</a:t>
            </a:r>
            <a:r>
              <a:rPr lang="pl-PL" dirty="0"/>
              <a:t> w dziedzinie środowiska, którymi są: </a:t>
            </a:r>
          </a:p>
          <a:p>
            <a:pPr marL="0" indent="0">
              <a:buNone/>
            </a:pPr>
            <a:endParaRPr lang="pl-PL" dirty="0"/>
          </a:p>
          <a:p>
            <a:pPr marL="457200" indent="-457200">
              <a:buAutoNum type="arabicParenR"/>
            </a:pPr>
            <a:r>
              <a:rPr lang="pl-PL" dirty="0"/>
              <a:t>zachowanie, ochrona i poprawa jakości środowiska; </a:t>
            </a:r>
          </a:p>
          <a:p>
            <a:pPr marL="457200" indent="-457200">
              <a:buAutoNum type="arabicParenR"/>
            </a:pPr>
            <a:r>
              <a:rPr lang="pl-PL" dirty="0"/>
              <a:t>ochrona zdrowia ludzkiego; </a:t>
            </a:r>
          </a:p>
          <a:p>
            <a:pPr marL="457200" indent="-457200">
              <a:buAutoNum type="arabicParenR"/>
            </a:pPr>
            <a:r>
              <a:rPr lang="pl-PL" dirty="0"/>
              <a:t>ostrożne i racjonalne wykorzystanie zasobów naturalnych; </a:t>
            </a:r>
          </a:p>
          <a:p>
            <a:pPr marL="457200" indent="-457200">
              <a:buAutoNum type="arabicParenR"/>
            </a:pPr>
            <a:r>
              <a:rPr lang="pl-PL" dirty="0"/>
              <a:t>promowanie środków na płaszczyźnie międzynarodowej zmierzających do rozwiązywania regionalnych lub światowych problemów środowiska naturalnego, w szczególności zwalczania zmian klimatu; </a:t>
            </a:r>
          </a:p>
          <a:p>
            <a:pPr marL="457200" indent="-457200">
              <a:buAutoNum type="arabicParenR"/>
            </a:pPr>
            <a:r>
              <a:rPr lang="pl-PL" dirty="0"/>
              <a:t>wysoki poziom ochrony z uwzględnieniem różnorodności sytuacji w różnych regionach Unii.</a:t>
            </a:r>
          </a:p>
        </p:txBody>
      </p:sp>
    </p:spTree>
    <p:extLst>
      <p:ext uri="{BB962C8B-B14F-4D97-AF65-F5344CB8AC3E}">
        <p14:creationId xmlns:p14="http://schemas.microsoft.com/office/powerpoint/2010/main" val="318824315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FE69289-2A31-42E2-84A1-AC5F5555C130}"/>
              </a:ext>
            </a:extLst>
          </p:cNvPr>
          <p:cNvSpPr>
            <a:spLocks noGrp="1"/>
          </p:cNvSpPr>
          <p:nvPr>
            <p:ph type="title"/>
          </p:nvPr>
        </p:nvSpPr>
        <p:spPr/>
        <p:txBody>
          <a:bodyPr/>
          <a:lstStyle/>
          <a:p>
            <a:r>
              <a:rPr lang="pl-PL" dirty="0"/>
              <a:t>Cele i zasady polityki UE w dziedzinie środowiska</a:t>
            </a:r>
          </a:p>
        </p:txBody>
      </p:sp>
      <p:sp>
        <p:nvSpPr>
          <p:cNvPr id="3" name="Symbol zastępczy zawartości 2">
            <a:extLst>
              <a:ext uri="{FF2B5EF4-FFF2-40B4-BE49-F238E27FC236}">
                <a16:creationId xmlns:a16="http://schemas.microsoft.com/office/drawing/2014/main" id="{478E6959-E294-49A4-A94B-7933F92802BB}"/>
              </a:ext>
            </a:extLst>
          </p:cNvPr>
          <p:cNvSpPr>
            <a:spLocks noGrp="1"/>
          </p:cNvSpPr>
          <p:nvPr>
            <p:ph idx="1"/>
          </p:nvPr>
        </p:nvSpPr>
        <p:spPr/>
        <p:txBody>
          <a:bodyPr/>
          <a:lstStyle/>
          <a:p>
            <a:pPr marL="0" indent="0">
              <a:buNone/>
            </a:pPr>
            <a:r>
              <a:rPr lang="pl-PL" sz="2400" b="1" dirty="0"/>
              <a:t>Zasady polityki UE</a:t>
            </a:r>
            <a:r>
              <a:rPr lang="pl-PL" dirty="0"/>
              <a:t> w dziedzinie środowiska można podzielić na: </a:t>
            </a:r>
          </a:p>
          <a:p>
            <a:pPr marL="457200" indent="-457200">
              <a:buFont typeface="+mj-lt"/>
              <a:buAutoNum type="arabicParenR"/>
            </a:pPr>
            <a:r>
              <a:rPr lang="pl-PL" b="1" dirty="0"/>
              <a:t>ogólne zasady traktatowe </a:t>
            </a:r>
            <a:r>
              <a:rPr lang="pl-PL" dirty="0"/>
              <a:t>prawa UE bezpośrednio powiązane z ochroną środowiska, tj.: </a:t>
            </a:r>
          </a:p>
          <a:p>
            <a:pPr marL="749808" lvl="1" indent="-457200">
              <a:buFont typeface="+mj-lt"/>
              <a:buAutoNum type="alphaLcParenR"/>
            </a:pPr>
            <a:r>
              <a:rPr lang="pl-PL" dirty="0"/>
              <a:t>zasada pomocniczości i proporcjonalności (art. 5 TUE) oraz </a:t>
            </a:r>
          </a:p>
          <a:p>
            <a:pPr marL="749808" lvl="1" indent="-457200">
              <a:buFont typeface="+mj-lt"/>
              <a:buAutoNum type="alphaLcParenR"/>
            </a:pPr>
            <a:r>
              <a:rPr lang="pl-PL" dirty="0"/>
              <a:t>zasada integracyjna (art. 11 TFUE); </a:t>
            </a:r>
          </a:p>
          <a:p>
            <a:pPr marL="457200" indent="-457200">
              <a:buFont typeface="+mj-lt"/>
              <a:buAutoNum type="arabicParenR"/>
            </a:pPr>
            <a:r>
              <a:rPr lang="pl-PL" b="1" dirty="0"/>
              <a:t>zasady szczególne polityki UE </a:t>
            </a:r>
            <a:r>
              <a:rPr lang="pl-PL" dirty="0"/>
              <a:t>w dziedzinie środowiska, tj.: </a:t>
            </a:r>
          </a:p>
          <a:p>
            <a:pPr marL="749808" lvl="1" indent="-457200">
              <a:buFont typeface="+mj-lt"/>
              <a:buAutoNum type="alphaLcParenR"/>
            </a:pPr>
            <a:r>
              <a:rPr lang="pl-PL" dirty="0"/>
              <a:t>zasada ostrożności; </a:t>
            </a:r>
          </a:p>
          <a:p>
            <a:pPr marL="749808" lvl="1" indent="-457200">
              <a:buFont typeface="+mj-lt"/>
              <a:buAutoNum type="alphaLcParenR"/>
            </a:pPr>
            <a:r>
              <a:rPr lang="pl-PL" dirty="0"/>
              <a:t>zasada działania zapobiegawczego; </a:t>
            </a:r>
          </a:p>
          <a:p>
            <a:pPr marL="749808" lvl="1" indent="-457200">
              <a:buFont typeface="+mj-lt"/>
              <a:buAutoNum type="alphaLcParenR"/>
            </a:pPr>
            <a:r>
              <a:rPr lang="pl-PL" dirty="0"/>
              <a:t>zasada naprawiania szkody, w pierwszym rzędzie u źródła; </a:t>
            </a:r>
          </a:p>
          <a:p>
            <a:pPr marL="749808" lvl="1" indent="-457200">
              <a:buFont typeface="+mj-lt"/>
              <a:buAutoNum type="alphaLcParenR"/>
            </a:pPr>
            <a:r>
              <a:rPr lang="pl-PL" dirty="0"/>
              <a:t>zasada „zanieczyszczający płaci” (art. 191 TFUE).</a:t>
            </a:r>
          </a:p>
        </p:txBody>
      </p:sp>
    </p:spTree>
    <p:extLst>
      <p:ext uri="{BB962C8B-B14F-4D97-AF65-F5344CB8AC3E}">
        <p14:creationId xmlns:p14="http://schemas.microsoft.com/office/powerpoint/2010/main" val="1418768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DA2FAF3-E83A-4755-9C54-BB79F14F82F0}"/>
              </a:ext>
            </a:extLst>
          </p:cNvPr>
          <p:cNvSpPr>
            <a:spLocks noGrp="1"/>
          </p:cNvSpPr>
          <p:nvPr>
            <p:ph type="title"/>
          </p:nvPr>
        </p:nvSpPr>
        <p:spPr/>
        <p:txBody>
          <a:bodyPr/>
          <a:lstStyle/>
          <a:p>
            <a:r>
              <a:rPr lang="pl-PL" dirty="0"/>
              <a:t>Prace w Sejmie</a:t>
            </a:r>
          </a:p>
        </p:txBody>
      </p:sp>
      <p:sp>
        <p:nvSpPr>
          <p:cNvPr id="3" name="Symbol zastępczy zawartości 2">
            <a:extLst>
              <a:ext uri="{FF2B5EF4-FFF2-40B4-BE49-F238E27FC236}">
                <a16:creationId xmlns:a16="http://schemas.microsoft.com/office/drawing/2014/main" id="{B1F84608-13BF-4645-8C04-D67FAF89F10E}"/>
              </a:ext>
            </a:extLst>
          </p:cNvPr>
          <p:cNvSpPr>
            <a:spLocks noGrp="1"/>
          </p:cNvSpPr>
          <p:nvPr>
            <p:ph idx="1"/>
          </p:nvPr>
        </p:nvSpPr>
        <p:spPr/>
        <p:txBody>
          <a:bodyPr/>
          <a:lstStyle/>
          <a:p>
            <a:r>
              <a:rPr lang="pl-PL" dirty="0"/>
              <a:t>Projekt ustawy rozpatrywany jest w trzech czytaniach (z wyjątkiem ustaw pilnych – w dwóch), podczas których projekt może zostać uchwalony.</a:t>
            </a:r>
          </a:p>
          <a:p>
            <a:r>
              <a:rPr lang="pl-PL" dirty="0"/>
              <a:t>Projekt odrzucony w jednym z czytań nie wraca już pod obrady.</a:t>
            </a:r>
          </a:p>
          <a:p>
            <a:r>
              <a:rPr lang="pl-PL" b="1" dirty="0"/>
              <a:t>Pierwsze czytanie </a:t>
            </a:r>
            <a:r>
              <a:rPr lang="pl-PL" dirty="0"/>
              <a:t>nie wcześniej niż siódmego dnia od doręczenia druku posłom (chyba, że Sejm lub komisja postanowią inaczej). Przeprowadzane na posiedzeniu właściwej komisji (w przypadkach szczególnych na posiedzeniu Sejmu). Komisja wnosi o przyjęcie projektu bez poprawek, z poprawkami lub o odrzucenie.</a:t>
            </a:r>
          </a:p>
          <a:p>
            <a:r>
              <a:rPr lang="pl-PL" b="1" dirty="0"/>
              <a:t>Drugie czytanie </a:t>
            </a:r>
            <a:r>
              <a:rPr lang="pl-PL" dirty="0"/>
              <a:t>– po dyskusji i wprowadzeniu poprawek. Obejmuje przedstawienie Sejmowi sprawozdania komisji o projekcie ustawy, debatę oraz zgłaszanie poprawek i wniosków.</a:t>
            </a:r>
          </a:p>
          <a:p>
            <a:r>
              <a:rPr lang="pl-PL" b="1" dirty="0"/>
              <a:t>Trzecie czytanie </a:t>
            </a:r>
            <a:r>
              <a:rPr lang="pl-PL" dirty="0"/>
              <a:t>– przedstawienie dodatkowego sprawozdania komisji, przedstawienie poprawek i wniosków przedstawionych w drugim czytaniu oraz </a:t>
            </a:r>
            <a:r>
              <a:rPr lang="pl-PL" b="1" dirty="0"/>
              <a:t>głosowanie</a:t>
            </a:r>
            <a:r>
              <a:rPr lang="pl-PL" dirty="0"/>
              <a:t>.</a:t>
            </a:r>
          </a:p>
          <a:p>
            <a:endParaRPr lang="pl-PL" dirty="0"/>
          </a:p>
        </p:txBody>
      </p:sp>
    </p:spTree>
    <p:extLst>
      <p:ext uri="{BB962C8B-B14F-4D97-AF65-F5344CB8AC3E}">
        <p14:creationId xmlns:p14="http://schemas.microsoft.com/office/powerpoint/2010/main" val="3876351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24D50B6-8B9B-4437-9B70-1CB375ED0594}"/>
              </a:ext>
            </a:extLst>
          </p:cNvPr>
          <p:cNvSpPr>
            <a:spLocks noGrp="1"/>
          </p:cNvSpPr>
          <p:nvPr>
            <p:ph type="title"/>
          </p:nvPr>
        </p:nvSpPr>
        <p:spPr/>
        <p:txBody>
          <a:bodyPr/>
          <a:lstStyle/>
          <a:p>
            <a:r>
              <a:rPr lang="pl-PL" dirty="0"/>
              <a:t>Zasady pomocniczości i proporcjonalności</a:t>
            </a:r>
          </a:p>
        </p:txBody>
      </p:sp>
      <p:sp>
        <p:nvSpPr>
          <p:cNvPr id="3" name="Symbol zastępczy zawartości 2">
            <a:extLst>
              <a:ext uri="{FF2B5EF4-FFF2-40B4-BE49-F238E27FC236}">
                <a16:creationId xmlns:a16="http://schemas.microsoft.com/office/drawing/2014/main" id="{A0B1ED43-AA4D-462E-8A22-E74FE0BE2D8E}"/>
              </a:ext>
            </a:extLst>
          </p:cNvPr>
          <p:cNvSpPr>
            <a:spLocks noGrp="1"/>
          </p:cNvSpPr>
          <p:nvPr>
            <p:ph idx="1"/>
          </p:nvPr>
        </p:nvSpPr>
        <p:spPr/>
        <p:txBody>
          <a:bodyPr/>
          <a:lstStyle/>
          <a:p>
            <a:pPr marL="0" indent="0">
              <a:buNone/>
            </a:pPr>
            <a:r>
              <a:rPr lang="pl-PL" dirty="0"/>
              <a:t>Zgodnie z </a:t>
            </a:r>
            <a:r>
              <a:rPr lang="pl-PL" sz="2400" b="1" dirty="0"/>
              <a:t>zasadą pomocniczości</a:t>
            </a:r>
            <a:r>
              <a:rPr lang="pl-PL" dirty="0"/>
              <a:t>, w dziedzinach, które nie należą do jej wyłącznej kompetencji, Unia Europejska podejmuje działania tylko wówczas i tylko w takim zakresie, w jakim cele zamierzonego działania nie mogą zostać osiągnięte w sposób wystarczający przez Państwa Członkowskie, zarówno na poziomie centralnym, jak i regionalnym oraz lokalnym, i jeśli ze względu na rozmiary lub skutki proponowanego działania możliwe jest lepsze ich osiągnięcie na poziomie Unii.</a:t>
            </a:r>
          </a:p>
          <a:p>
            <a:pPr marL="0" indent="0">
              <a:buNone/>
            </a:pPr>
            <a:r>
              <a:rPr lang="pl-PL" dirty="0"/>
              <a:t>Zgodnie z </a:t>
            </a:r>
            <a:r>
              <a:rPr lang="pl-PL" sz="2400" b="1" dirty="0"/>
              <a:t>zasadą proporcjonalności </a:t>
            </a:r>
            <a:r>
              <a:rPr lang="pl-PL" dirty="0"/>
              <a:t>zakres i forma działania Unii nie wykraczają poza to, co jest konieczne do osiągnięcia celów Traktatów.</a:t>
            </a:r>
          </a:p>
        </p:txBody>
      </p:sp>
    </p:spTree>
    <p:extLst>
      <p:ext uri="{BB962C8B-B14F-4D97-AF65-F5344CB8AC3E}">
        <p14:creationId xmlns:p14="http://schemas.microsoft.com/office/powerpoint/2010/main" val="21603283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6DF640-EA15-4A5F-BAE2-DCCF4BAE432D}"/>
              </a:ext>
            </a:extLst>
          </p:cNvPr>
          <p:cNvSpPr>
            <a:spLocks noGrp="1"/>
          </p:cNvSpPr>
          <p:nvPr>
            <p:ph type="title"/>
          </p:nvPr>
        </p:nvSpPr>
        <p:spPr/>
        <p:txBody>
          <a:bodyPr/>
          <a:lstStyle/>
          <a:p>
            <a:r>
              <a:rPr lang="pl-PL" dirty="0"/>
              <a:t>Zasada integracyjna</a:t>
            </a:r>
          </a:p>
        </p:txBody>
      </p:sp>
      <p:sp>
        <p:nvSpPr>
          <p:cNvPr id="3" name="Symbol zastępczy zawartości 2">
            <a:extLst>
              <a:ext uri="{FF2B5EF4-FFF2-40B4-BE49-F238E27FC236}">
                <a16:creationId xmlns:a16="http://schemas.microsoft.com/office/drawing/2014/main" id="{22802A3C-357D-4920-853E-08DC3B5FC448}"/>
              </a:ext>
            </a:extLst>
          </p:cNvPr>
          <p:cNvSpPr>
            <a:spLocks noGrp="1"/>
          </p:cNvSpPr>
          <p:nvPr>
            <p:ph idx="1"/>
          </p:nvPr>
        </p:nvSpPr>
        <p:spPr/>
        <p:txBody>
          <a:bodyPr/>
          <a:lstStyle/>
          <a:p>
            <a:pPr marL="0" indent="0">
              <a:buNone/>
            </a:pPr>
            <a:r>
              <a:rPr lang="pl-PL" dirty="0"/>
              <a:t>Przy  ustalaniu  i  realizacji  polityk  i  działań  Unii,  w  szczególności  w  celu  wspierania  zrównoważonego rozwoju,  muszą  być  brane  pod  uwagę  wymogi  ochrony  środowiska.</a:t>
            </a:r>
          </a:p>
        </p:txBody>
      </p:sp>
    </p:spTree>
    <p:extLst>
      <p:ext uri="{BB962C8B-B14F-4D97-AF65-F5344CB8AC3E}">
        <p14:creationId xmlns:p14="http://schemas.microsoft.com/office/powerpoint/2010/main" val="311139910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6000"/>
                <a:shade val="99000"/>
                <a:satMod val="140000"/>
              </a:schemeClr>
            </a:gs>
            <a:gs pos="65000">
              <a:schemeClr val="bg2">
                <a:tint val="100000"/>
                <a:shade val="80000"/>
                <a:satMod val="130000"/>
              </a:schemeClr>
            </a:gs>
            <a:gs pos="100000">
              <a:schemeClr val="bg2">
                <a:tint val="100000"/>
                <a:shade val="48000"/>
                <a:satMod val="120000"/>
              </a:schemeClr>
            </a:gs>
          </a:gsLst>
          <a:lin ang="16200000" scaled="0"/>
        </a:gra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BDCECDC-EEE3-4128-AA5E-82A8C08796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4260EDE0-989C-4E16-AF94-F652294D82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1F3985C0-E548-44D2-B30E-F3E42DADE1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88952" cy="4970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Tytuł 3">
            <a:extLst>
              <a:ext uri="{FF2B5EF4-FFF2-40B4-BE49-F238E27FC236}">
                <a16:creationId xmlns:a16="http://schemas.microsoft.com/office/drawing/2014/main" id="{4FC745A8-3287-40E4-9340-264131556086}"/>
              </a:ext>
            </a:extLst>
          </p:cNvPr>
          <p:cNvSpPr>
            <a:spLocks noGrp="1"/>
          </p:cNvSpPr>
          <p:nvPr>
            <p:ph type="ctrTitle"/>
          </p:nvPr>
        </p:nvSpPr>
        <p:spPr>
          <a:xfrm>
            <a:off x="1097280" y="758952"/>
            <a:ext cx="10058400" cy="3892168"/>
          </a:xfrm>
        </p:spPr>
        <p:txBody>
          <a:bodyPr>
            <a:normAutofit/>
          </a:bodyPr>
          <a:lstStyle/>
          <a:p>
            <a:r>
              <a:rPr lang="pl-PL" dirty="0">
                <a:solidFill>
                  <a:srgbClr val="FFFFFF"/>
                </a:solidFill>
              </a:rPr>
              <a:t>Proces inwestycyjny a zagadnienia ochrony środowiska</a:t>
            </a:r>
          </a:p>
        </p:txBody>
      </p:sp>
      <p:sp>
        <p:nvSpPr>
          <p:cNvPr id="5" name="Podtytuł 4">
            <a:extLst>
              <a:ext uri="{FF2B5EF4-FFF2-40B4-BE49-F238E27FC236}">
                <a16:creationId xmlns:a16="http://schemas.microsoft.com/office/drawing/2014/main" id="{DF299F76-2D4E-4277-8564-A8B35342063D}"/>
              </a:ext>
            </a:extLst>
          </p:cNvPr>
          <p:cNvSpPr>
            <a:spLocks noGrp="1"/>
          </p:cNvSpPr>
          <p:nvPr>
            <p:ph type="subTitle" idx="1"/>
          </p:nvPr>
        </p:nvSpPr>
        <p:spPr>
          <a:xfrm>
            <a:off x="1100051" y="5225240"/>
            <a:ext cx="10058400" cy="1143000"/>
          </a:xfrm>
        </p:spPr>
        <p:txBody>
          <a:bodyPr>
            <a:normAutofit/>
          </a:bodyPr>
          <a:lstStyle/>
          <a:p>
            <a:endParaRPr lang="pl-PL">
              <a:solidFill>
                <a:srgbClr val="FFFFFF"/>
              </a:solidFill>
            </a:endParaRPr>
          </a:p>
        </p:txBody>
      </p:sp>
    </p:spTree>
    <p:extLst>
      <p:ext uri="{BB962C8B-B14F-4D97-AF65-F5344CB8AC3E}">
        <p14:creationId xmlns:p14="http://schemas.microsoft.com/office/powerpoint/2010/main" val="2039970142"/>
      </p:ext>
    </p:extLst>
  </p:cSld>
  <p:clrMapOvr>
    <a:overrideClrMapping bg1="dk1" tx1="lt1" bg2="dk2" tx2="lt2" accent1="accent1" accent2="accent2" accent3="accent3" accent4="accent4" accent5="accent5" accent6="accent6" hlink="hlink" folHlink="folHlink"/>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75A5429-8AF5-477B-B3C8-BAAADAAE073A}"/>
              </a:ext>
            </a:extLst>
          </p:cNvPr>
          <p:cNvSpPr>
            <a:spLocks noGrp="1"/>
          </p:cNvSpPr>
          <p:nvPr>
            <p:ph type="title"/>
          </p:nvPr>
        </p:nvSpPr>
        <p:spPr/>
        <p:txBody>
          <a:bodyPr>
            <a:normAutofit fontScale="90000"/>
          </a:bodyPr>
          <a:lstStyle/>
          <a:p>
            <a:r>
              <a:rPr lang="pl-PL" dirty="0"/>
              <a:t>Sekwencja zdarzeń w procesie inwestycyjnym </a:t>
            </a:r>
            <a:r>
              <a:rPr lang="pl-PL" sz="2700" b="1" dirty="0"/>
              <a:t>– elementy procesu inwestycyjnego</a:t>
            </a:r>
            <a:br>
              <a:rPr lang="pl-PL" sz="2700" b="1" dirty="0"/>
            </a:br>
            <a:endParaRPr lang="pl-PL" sz="2700" b="1" dirty="0"/>
          </a:p>
        </p:txBody>
      </p:sp>
      <p:sp>
        <p:nvSpPr>
          <p:cNvPr id="5" name="Shape 127">
            <a:extLst>
              <a:ext uri="{FF2B5EF4-FFF2-40B4-BE49-F238E27FC236}">
                <a16:creationId xmlns:a16="http://schemas.microsoft.com/office/drawing/2014/main" id="{4E3F06E9-5D6F-422A-950E-266C6ACA23E7}"/>
              </a:ext>
            </a:extLst>
          </p:cNvPr>
          <p:cNvSpPr txBox="1"/>
          <p:nvPr/>
        </p:nvSpPr>
        <p:spPr>
          <a:xfrm>
            <a:off x="11459953" y="5507783"/>
            <a:ext cx="2033589" cy="2693523"/>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Font typeface="Arial"/>
              <a:buNone/>
            </a:pPr>
            <a:endParaRPr sz="1000" dirty="0">
              <a:solidFill>
                <a:srgbClr val="174E7D"/>
              </a:solidFill>
              <a:latin typeface="Trebuchet MS"/>
              <a:ea typeface="Trebuchet MS"/>
              <a:cs typeface="Trebuchet MS"/>
              <a:sym typeface="Trebuchet MS"/>
            </a:endParaRPr>
          </a:p>
          <a:p>
            <a:pPr lvl="0" rtl="0">
              <a:lnSpc>
                <a:spcPct val="115000"/>
              </a:lnSpc>
              <a:spcBef>
                <a:spcPts val="0"/>
              </a:spcBef>
              <a:buClr>
                <a:schemeClr val="dk1"/>
              </a:buClr>
              <a:buFont typeface="Arial"/>
              <a:buNone/>
            </a:pPr>
            <a:endParaRPr sz="1000" b="1" dirty="0">
              <a:solidFill>
                <a:srgbClr val="174E7D"/>
              </a:solidFill>
              <a:latin typeface="Trebuchet MS"/>
              <a:ea typeface="Trebuchet MS"/>
              <a:cs typeface="Trebuchet MS"/>
              <a:sym typeface="Trebuchet MS"/>
            </a:endParaRPr>
          </a:p>
        </p:txBody>
      </p:sp>
      <p:sp>
        <p:nvSpPr>
          <p:cNvPr id="7" name="Owal 6">
            <a:extLst>
              <a:ext uri="{FF2B5EF4-FFF2-40B4-BE49-F238E27FC236}">
                <a16:creationId xmlns:a16="http://schemas.microsoft.com/office/drawing/2014/main" id="{9DA4B507-0669-4312-9E23-10E4C0B73558}"/>
              </a:ext>
            </a:extLst>
          </p:cNvPr>
          <p:cNvSpPr/>
          <p:nvPr/>
        </p:nvSpPr>
        <p:spPr>
          <a:xfrm>
            <a:off x="4898430" y="3163266"/>
            <a:ext cx="1365551" cy="1424355"/>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Projekt budowlany</a:t>
            </a:r>
          </a:p>
        </p:txBody>
      </p:sp>
      <p:sp>
        <p:nvSpPr>
          <p:cNvPr id="8" name="Owal 7">
            <a:extLst>
              <a:ext uri="{FF2B5EF4-FFF2-40B4-BE49-F238E27FC236}">
                <a16:creationId xmlns:a16="http://schemas.microsoft.com/office/drawing/2014/main" id="{5CE96737-9775-42F8-A0E4-8F4C242A6793}"/>
              </a:ext>
            </a:extLst>
          </p:cNvPr>
          <p:cNvSpPr/>
          <p:nvPr/>
        </p:nvSpPr>
        <p:spPr>
          <a:xfrm>
            <a:off x="1382018" y="4587621"/>
            <a:ext cx="2009439" cy="1995487"/>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Decyzja o środowiskowych uwarunkowaniach</a:t>
            </a:r>
          </a:p>
        </p:txBody>
      </p:sp>
      <p:sp>
        <p:nvSpPr>
          <p:cNvPr id="9" name="Owal 8">
            <a:extLst>
              <a:ext uri="{FF2B5EF4-FFF2-40B4-BE49-F238E27FC236}">
                <a16:creationId xmlns:a16="http://schemas.microsoft.com/office/drawing/2014/main" id="{10A06120-292D-43B9-BCD1-8B8C6556F183}"/>
              </a:ext>
            </a:extLst>
          </p:cNvPr>
          <p:cNvSpPr/>
          <p:nvPr/>
        </p:nvSpPr>
        <p:spPr>
          <a:xfrm>
            <a:off x="7823056" y="3174713"/>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Wniosek o pozwolenie na budowę</a:t>
            </a:r>
          </a:p>
        </p:txBody>
      </p:sp>
      <p:sp>
        <p:nvSpPr>
          <p:cNvPr id="10" name="Owal 9">
            <a:extLst>
              <a:ext uri="{FF2B5EF4-FFF2-40B4-BE49-F238E27FC236}">
                <a16:creationId xmlns:a16="http://schemas.microsoft.com/office/drawing/2014/main" id="{D99485B7-6F84-449A-8124-E303DCF90E72}"/>
              </a:ext>
            </a:extLst>
          </p:cNvPr>
          <p:cNvSpPr/>
          <p:nvPr/>
        </p:nvSpPr>
        <p:spPr>
          <a:xfrm>
            <a:off x="2790246" y="2800675"/>
            <a:ext cx="2011560" cy="2152376"/>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Projekt koncepcyjny</a:t>
            </a:r>
          </a:p>
        </p:txBody>
      </p:sp>
      <p:sp>
        <p:nvSpPr>
          <p:cNvPr id="11" name="Owal 10">
            <a:extLst>
              <a:ext uri="{FF2B5EF4-FFF2-40B4-BE49-F238E27FC236}">
                <a16:creationId xmlns:a16="http://schemas.microsoft.com/office/drawing/2014/main" id="{0784DE9C-C82C-459B-A35B-0C2B1E02C0AE}"/>
              </a:ext>
            </a:extLst>
          </p:cNvPr>
          <p:cNvSpPr/>
          <p:nvPr/>
        </p:nvSpPr>
        <p:spPr>
          <a:xfrm>
            <a:off x="3761979" y="4395014"/>
            <a:ext cx="1648867" cy="1634713"/>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Ocena oddziaływania na środowisko</a:t>
            </a:r>
          </a:p>
        </p:txBody>
      </p:sp>
      <p:sp>
        <p:nvSpPr>
          <p:cNvPr id="12" name="Owal 11">
            <a:extLst>
              <a:ext uri="{FF2B5EF4-FFF2-40B4-BE49-F238E27FC236}">
                <a16:creationId xmlns:a16="http://schemas.microsoft.com/office/drawing/2014/main" id="{950FE451-5048-4F86-A087-41F50A533A38}"/>
              </a:ext>
            </a:extLst>
          </p:cNvPr>
          <p:cNvSpPr/>
          <p:nvPr/>
        </p:nvSpPr>
        <p:spPr>
          <a:xfrm>
            <a:off x="4252696" y="2198234"/>
            <a:ext cx="1514309" cy="1424355"/>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Założenia projektowe, analiza opcji</a:t>
            </a:r>
          </a:p>
        </p:txBody>
      </p:sp>
      <p:sp>
        <p:nvSpPr>
          <p:cNvPr id="13" name="Owal 12">
            <a:extLst>
              <a:ext uri="{FF2B5EF4-FFF2-40B4-BE49-F238E27FC236}">
                <a16:creationId xmlns:a16="http://schemas.microsoft.com/office/drawing/2014/main" id="{2CE83B43-7BC9-4B0B-AD28-73965AE4A98B}"/>
              </a:ext>
            </a:extLst>
          </p:cNvPr>
          <p:cNvSpPr/>
          <p:nvPr/>
        </p:nvSpPr>
        <p:spPr>
          <a:xfrm>
            <a:off x="6096000" y="1842088"/>
            <a:ext cx="2072665" cy="2153748"/>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Warunki zabudowy i zagospodarowania terenu</a:t>
            </a:r>
          </a:p>
        </p:txBody>
      </p:sp>
      <p:sp>
        <p:nvSpPr>
          <p:cNvPr id="14" name="Owal 13">
            <a:extLst>
              <a:ext uri="{FF2B5EF4-FFF2-40B4-BE49-F238E27FC236}">
                <a16:creationId xmlns:a16="http://schemas.microsoft.com/office/drawing/2014/main" id="{05E9D069-D0EC-4BBF-BD45-15430D5C79BA}"/>
              </a:ext>
            </a:extLst>
          </p:cNvPr>
          <p:cNvSpPr/>
          <p:nvPr/>
        </p:nvSpPr>
        <p:spPr>
          <a:xfrm>
            <a:off x="7703292" y="1128843"/>
            <a:ext cx="1462454" cy="1480038"/>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Projekt wykonawczy</a:t>
            </a:r>
          </a:p>
        </p:txBody>
      </p:sp>
      <p:sp>
        <p:nvSpPr>
          <p:cNvPr id="15" name="Owal 14">
            <a:extLst>
              <a:ext uri="{FF2B5EF4-FFF2-40B4-BE49-F238E27FC236}">
                <a16:creationId xmlns:a16="http://schemas.microsoft.com/office/drawing/2014/main" id="{07A98052-C1D8-4E4B-B19B-8C59B5E25AE7}"/>
              </a:ext>
            </a:extLst>
          </p:cNvPr>
          <p:cNvSpPr/>
          <p:nvPr/>
        </p:nvSpPr>
        <p:spPr>
          <a:xfrm>
            <a:off x="6188424" y="5203965"/>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Pozwolenie na budowę</a:t>
            </a:r>
          </a:p>
        </p:txBody>
      </p:sp>
      <p:sp>
        <p:nvSpPr>
          <p:cNvPr id="16" name="Owal 15">
            <a:extLst>
              <a:ext uri="{FF2B5EF4-FFF2-40B4-BE49-F238E27FC236}">
                <a16:creationId xmlns:a16="http://schemas.microsoft.com/office/drawing/2014/main" id="{2CB27F2D-F31F-49C0-8AD1-ACED91A00921}"/>
              </a:ext>
            </a:extLst>
          </p:cNvPr>
          <p:cNvSpPr/>
          <p:nvPr/>
        </p:nvSpPr>
        <p:spPr>
          <a:xfrm>
            <a:off x="6360605" y="3551592"/>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Przetarg na wykonanie obiektu</a:t>
            </a:r>
          </a:p>
        </p:txBody>
      </p:sp>
      <p:sp>
        <p:nvSpPr>
          <p:cNvPr id="17" name="Owal 16">
            <a:extLst>
              <a:ext uri="{FF2B5EF4-FFF2-40B4-BE49-F238E27FC236}">
                <a16:creationId xmlns:a16="http://schemas.microsoft.com/office/drawing/2014/main" id="{C3C5A299-BC0D-4F83-AAE0-69940D476BD7}"/>
              </a:ext>
            </a:extLst>
          </p:cNvPr>
          <p:cNvSpPr/>
          <p:nvPr/>
        </p:nvSpPr>
        <p:spPr>
          <a:xfrm>
            <a:off x="8434519" y="4807053"/>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Budowa obiektu</a:t>
            </a:r>
          </a:p>
        </p:txBody>
      </p:sp>
      <p:sp>
        <p:nvSpPr>
          <p:cNvPr id="18" name="Owal 17">
            <a:extLst>
              <a:ext uri="{FF2B5EF4-FFF2-40B4-BE49-F238E27FC236}">
                <a16:creationId xmlns:a16="http://schemas.microsoft.com/office/drawing/2014/main" id="{C3ABD797-CEFC-49B3-ACCE-11809DE67A46}"/>
              </a:ext>
            </a:extLst>
          </p:cNvPr>
          <p:cNvSpPr/>
          <p:nvPr/>
        </p:nvSpPr>
        <p:spPr>
          <a:xfrm>
            <a:off x="7188456" y="4521769"/>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Pozwolenie na użytkowanie</a:t>
            </a:r>
          </a:p>
        </p:txBody>
      </p:sp>
      <p:sp>
        <p:nvSpPr>
          <p:cNvPr id="19" name="Owal 18">
            <a:extLst>
              <a:ext uri="{FF2B5EF4-FFF2-40B4-BE49-F238E27FC236}">
                <a16:creationId xmlns:a16="http://schemas.microsoft.com/office/drawing/2014/main" id="{079AE6D0-9E8C-438A-9003-41AC28567B57}"/>
              </a:ext>
            </a:extLst>
          </p:cNvPr>
          <p:cNvSpPr/>
          <p:nvPr/>
        </p:nvSpPr>
        <p:spPr>
          <a:xfrm>
            <a:off x="1967656" y="2541667"/>
            <a:ext cx="1462454" cy="1401459"/>
          </a:xfrm>
          <a:prstGeom prst="ellipse">
            <a:avLst/>
          </a:prstGeom>
          <a:ln>
            <a:solidFill>
              <a:srgbClr val="33CCCC"/>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1200" dirty="0">
                <a:solidFill>
                  <a:srgbClr val="164E7D"/>
                </a:solidFill>
                <a:latin typeface="Trebuchet MS" panose="020B0603020202020204" pitchFamily="34" charset="0"/>
              </a:rPr>
              <a:t>Zakończenie inwestycji</a:t>
            </a:r>
          </a:p>
        </p:txBody>
      </p:sp>
    </p:spTree>
    <p:extLst>
      <p:ext uri="{BB962C8B-B14F-4D97-AF65-F5344CB8AC3E}">
        <p14:creationId xmlns:p14="http://schemas.microsoft.com/office/powerpoint/2010/main" val="29051958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3273243-F5E9-4018-AFDE-4D1838B72CCF}"/>
              </a:ext>
            </a:extLst>
          </p:cNvPr>
          <p:cNvSpPr>
            <a:spLocks noGrp="1"/>
          </p:cNvSpPr>
          <p:nvPr>
            <p:ph type="title"/>
          </p:nvPr>
        </p:nvSpPr>
        <p:spPr/>
        <p:txBody>
          <a:bodyPr>
            <a:normAutofit/>
          </a:bodyPr>
          <a:lstStyle/>
          <a:p>
            <a:r>
              <a:rPr lang="pl-PL" dirty="0"/>
              <a:t>Ocena oddziaływania na środowisko (OOŚ)</a:t>
            </a:r>
          </a:p>
        </p:txBody>
      </p:sp>
      <p:sp>
        <p:nvSpPr>
          <p:cNvPr id="3" name="Symbol zastępczy zawartości 2">
            <a:extLst>
              <a:ext uri="{FF2B5EF4-FFF2-40B4-BE49-F238E27FC236}">
                <a16:creationId xmlns:a16="http://schemas.microsoft.com/office/drawing/2014/main" id="{9FF588B3-2886-489A-BFE1-E4CEEEE19E04}"/>
              </a:ext>
            </a:extLst>
          </p:cNvPr>
          <p:cNvSpPr>
            <a:spLocks noGrp="1"/>
          </p:cNvSpPr>
          <p:nvPr>
            <p:ph idx="1"/>
          </p:nvPr>
        </p:nvSpPr>
        <p:spPr/>
        <p:txBody>
          <a:bodyPr/>
          <a:lstStyle/>
          <a:p>
            <a:pPr marL="396000" indent="-396000">
              <a:buFont typeface="Wingdings" panose="05000000000000000000" pitchFamily="2" charset="2"/>
              <a:buChar char="q"/>
            </a:pPr>
            <a:r>
              <a:rPr lang="pl-PL" dirty="0"/>
              <a:t>co to jest środowisko?</a:t>
            </a:r>
          </a:p>
          <a:p>
            <a:pPr marL="396000" indent="-396000">
              <a:buFont typeface="Wingdings" panose="05000000000000000000" pitchFamily="2" charset="2"/>
              <a:buChar char="q"/>
            </a:pPr>
            <a:endParaRPr lang="pl-PL" dirty="0"/>
          </a:p>
          <a:p>
            <a:pPr marL="396000" indent="-396000">
              <a:buFont typeface="Wingdings" panose="05000000000000000000" pitchFamily="2" charset="2"/>
              <a:buChar char="q"/>
            </a:pPr>
            <a:r>
              <a:rPr lang="pl-PL" dirty="0"/>
              <a:t>co jest oddziaływaniem na środowisko?</a:t>
            </a:r>
          </a:p>
          <a:p>
            <a:pPr marL="396000" indent="-396000">
              <a:buFont typeface="Wingdings" panose="05000000000000000000" pitchFamily="2" charset="2"/>
              <a:buChar char="q"/>
            </a:pPr>
            <a:endParaRPr lang="pl-PL" dirty="0"/>
          </a:p>
          <a:p>
            <a:pPr marL="396000" indent="-396000">
              <a:buFont typeface="Wingdings" panose="05000000000000000000" pitchFamily="2" charset="2"/>
              <a:buChar char="q"/>
            </a:pPr>
            <a:r>
              <a:rPr lang="pl-PL" dirty="0"/>
              <a:t>postępowanie w sprawie oceny oddziaływania na środowisko i jego podstawy prawne,</a:t>
            </a:r>
          </a:p>
          <a:p>
            <a:pPr marL="396000" indent="-396000">
              <a:buFont typeface="Wingdings" panose="05000000000000000000" pitchFamily="2" charset="2"/>
              <a:buChar char="q"/>
            </a:pPr>
            <a:endParaRPr lang="pl-PL" dirty="0"/>
          </a:p>
          <a:p>
            <a:pPr marL="396000" indent="-396000">
              <a:buFont typeface="Wingdings" panose="05000000000000000000" pitchFamily="2" charset="2"/>
              <a:buChar char="q"/>
            </a:pPr>
            <a:r>
              <a:rPr lang="pl-PL" dirty="0"/>
              <a:t>postępowanie w sprawie oceny oddziaływania na środowisko a społeczeństwo.</a:t>
            </a:r>
          </a:p>
          <a:p>
            <a:endParaRPr lang="pl-PL" dirty="0"/>
          </a:p>
        </p:txBody>
      </p:sp>
    </p:spTree>
    <p:extLst>
      <p:ext uri="{BB962C8B-B14F-4D97-AF65-F5344CB8AC3E}">
        <p14:creationId xmlns:p14="http://schemas.microsoft.com/office/powerpoint/2010/main" val="8868926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27FD477-D5E3-4DB0-B55F-3D7BF1DEAFD9}"/>
              </a:ext>
            </a:extLst>
          </p:cNvPr>
          <p:cNvSpPr>
            <a:spLocks noGrp="1"/>
          </p:cNvSpPr>
          <p:nvPr>
            <p:ph type="title"/>
          </p:nvPr>
        </p:nvSpPr>
        <p:spPr/>
        <p:txBody>
          <a:bodyPr/>
          <a:lstStyle/>
          <a:p>
            <a:r>
              <a:rPr lang="pl-PL" dirty="0"/>
              <a:t>Środowisko</a:t>
            </a:r>
          </a:p>
        </p:txBody>
      </p:sp>
      <p:sp>
        <p:nvSpPr>
          <p:cNvPr id="3" name="Symbol zastępczy zawartości 2">
            <a:extLst>
              <a:ext uri="{FF2B5EF4-FFF2-40B4-BE49-F238E27FC236}">
                <a16:creationId xmlns:a16="http://schemas.microsoft.com/office/drawing/2014/main" id="{8990139F-F77A-4DFD-B907-06DB6A32C64C}"/>
              </a:ext>
            </a:extLst>
          </p:cNvPr>
          <p:cNvSpPr>
            <a:spLocks noGrp="1"/>
          </p:cNvSpPr>
          <p:nvPr>
            <p:ph idx="1"/>
          </p:nvPr>
        </p:nvSpPr>
        <p:spPr/>
        <p:txBody>
          <a:bodyPr>
            <a:normAutofit/>
          </a:bodyPr>
          <a:lstStyle/>
          <a:p>
            <a:r>
              <a:rPr lang="pl-PL" dirty="0"/>
              <a:t>To ogół elementów przyrodniczych, w tym także przekształconych w wyniku działalności człowieka, w szczególności:</a:t>
            </a:r>
          </a:p>
          <a:p>
            <a:pPr marL="396000" indent="-396000">
              <a:buFont typeface="Wingdings" panose="05000000000000000000" pitchFamily="2" charset="2"/>
              <a:buChar char="§"/>
            </a:pPr>
            <a:r>
              <a:rPr lang="pl-PL" dirty="0"/>
              <a:t>powierzchnia ziemi;</a:t>
            </a:r>
          </a:p>
          <a:p>
            <a:pPr marL="396000" indent="-396000">
              <a:buFont typeface="Wingdings" panose="05000000000000000000" pitchFamily="2" charset="2"/>
              <a:buChar char="§"/>
            </a:pPr>
            <a:r>
              <a:rPr lang="pl-PL" dirty="0"/>
              <a:t>kopaliny;</a:t>
            </a:r>
          </a:p>
          <a:p>
            <a:pPr marL="396000" indent="-396000">
              <a:buFont typeface="Wingdings" panose="05000000000000000000" pitchFamily="2" charset="2"/>
              <a:buChar char="§"/>
            </a:pPr>
            <a:r>
              <a:rPr lang="pl-PL" dirty="0"/>
              <a:t>wody;</a:t>
            </a:r>
          </a:p>
          <a:p>
            <a:pPr marL="396000" indent="-396000">
              <a:buFont typeface="Wingdings" panose="05000000000000000000" pitchFamily="2" charset="2"/>
              <a:buChar char="§"/>
            </a:pPr>
            <a:r>
              <a:rPr lang="pl-PL" dirty="0"/>
              <a:t>powietrze;</a:t>
            </a:r>
          </a:p>
          <a:p>
            <a:pPr marL="396000" indent="-396000">
              <a:buFont typeface="Wingdings" panose="05000000000000000000" pitchFamily="2" charset="2"/>
              <a:buChar char="§"/>
            </a:pPr>
            <a:r>
              <a:rPr lang="pl-PL" dirty="0"/>
              <a:t>krajobraz oraz klimat;</a:t>
            </a:r>
          </a:p>
          <a:p>
            <a:pPr marL="396000" indent="-396000">
              <a:buFont typeface="Wingdings" panose="05000000000000000000" pitchFamily="2" charset="2"/>
              <a:buChar char="§"/>
            </a:pPr>
            <a:r>
              <a:rPr lang="pl-PL" dirty="0"/>
              <a:t>pozostałe elementy różnorodności biologicznej (w tym zwierzęta i rośliny),</a:t>
            </a:r>
          </a:p>
          <a:p>
            <a:pPr marL="396000" indent="-396000">
              <a:buFont typeface="Wingdings" panose="05000000000000000000" pitchFamily="2" charset="2"/>
              <a:buChar char="§"/>
            </a:pPr>
            <a:r>
              <a:rPr lang="pl-PL" dirty="0"/>
              <a:t>wzajemne oddziaływania pomiędzy tymi elementami.</a:t>
            </a:r>
          </a:p>
          <a:p>
            <a:endParaRPr lang="pl-PL" dirty="0"/>
          </a:p>
        </p:txBody>
      </p:sp>
    </p:spTree>
    <p:extLst>
      <p:ext uri="{BB962C8B-B14F-4D97-AF65-F5344CB8AC3E}">
        <p14:creationId xmlns:p14="http://schemas.microsoft.com/office/powerpoint/2010/main" val="200861174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E6591DF-13A1-439E-BBD2-04B65CB0C033}"/>
              </a:ext>
            </a:extLst>
          </p:cNvPr>
          <p:cNvSpPr>
            <a:spLocks noGrp="1"/>
          </p:cNvSpPr>
          <p:nvPr>
            <p:ph type="title"/>
          </p:nvPr>
        </p:nvSpPr>
        <p:spPr/>
        <p:txBody>
          <a:bodyPr/>
          <a:lstStyle/>
          <a:p>
            <a:r>
              <a:rPr lang="pl-PL" dirty="0"/>
              <a:t>Oddziaływanie na środowisko</a:t>
            </a:r>
          </a:p>
        </p:txBody>
      </p:sp>
      <p:sp>
        <p:nvSpPr>
          <p:cNvPr id="3" name="Symbol zastępczy zawartości 2">
            <a:extLst>
              <a:ext uri="{FF2B5EF4-FFF2-40B4-BE49-F238E27FC236}">
                <a16:creationId xmlns:a16="http://schemas.microsoft.com/office/drawing/2014/main" id="{BB6256FA-793A-495C-9071-05586D6522DB}"/>
              </a:ext>
            </a:extLst>
          </p:cNvPr>
          <p:cNvSpPr>
            <a:spLocks noGrp="1"/>
          </p:cNvSpPr>
          <p:nvPr>
            <p:ph idx="1"/>
          </p:nvPr>
        </p:nvSpPr>
        <p:spPr/>
        <p:txBody>
          <a:bodyPr anchor="ctr"/>
          <a:lstStyle/>
          <a:p>
            <a:pPr algn="ctr"/>
            <a:r>
              <a:rPr lang="pl-PL" dirty="0"/>
              <a:t>Oddziaływanie na środowisko to oddziaływanie</a:t>
            </a:r>
            <a:br>
              <a:rPr lang="pl-PL" dirty="0"/>
            </a:br>
            <a:r>
              <a:rPr lang="pl-PL" dirty="0"/>
              <a:t> </a:t>
            </a:r>
            <a:r>
              <a:rPr lang="pl-PL" sz="2400" b="1" dirty="0"/>
              <a:t>na wymieniony ogół elementów środowiska </a:t>
            </a:r>
            <a:r>
              <a:rPr lang="pl-PL" dirty="0"/>
              <a:t>oraz</a:t>
            </a:r>
            <a:br>
              <a:rPr lang="pl-PL" dirty="0"/>
            </a:br>
            <a:r>
              <a:rPr lang="pl-PL" dirty="0"/>
              <a:t> </a:t>
            </a:r>
            <a:r>
              <a:rPr lang="pl-PL" sz="2400" b="1" dirty="0"/>
              <a:t>na zdrowie ludzi</a:t>
            </a:r>
            <a:r>
              <a:rPr lang="pl-PL" dirty="0"/>
              <a:t>.</a:t>
            </a:r>
          </a:p>
          <a:p>
            <a:pPr algn="ctr"/>
            <a:endParaRPr lang="pl-PL" dirty="0"/>
          </a:p>
        </p:txBody>
      </p:sp>
    </p:spTree>
    <p:extLst>
      <p:ext uri="{BB962C8B-B14F-4D97-AF65-F5344CB8AC3E}">
        <p14:creationId xmlns:p14="http://schemas.microsoft.com/office/powerpoint/2010/main" val="51771302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87949CA-9D03-47A1-8BF9-486265D3A9E2}"/>
              </a:ext>
            </a:extLst>
          </p:cNvPr>
          <p:cNvSpPr>
            <a:spLocks noGrp="1"/>
          </p:cNvSpPr>
          <p:nvPr>
            <p:ph type="title"/>
          </p:nvPr>
        </p:nvSpPr>
        <p:spPr/>
        <p:txBody>
          <a:bodyPr/>
          <a:lstStyle/>
          <a:p>
            <a:r>
              <a:rPr lang="pl-PL" dirty="0"/>
              <a:t>Postępowanie w sprawie oceny oddziaływania na środowisko - podstawy</a:t>
            </a:r>
          </a:p>
        </p:txBody>
      </p:sp>
      <p:sp>
        <p:nvSpPr>
          <p:cNvPr id="3" name="Symbol zastępczy zawartości 2">
            <a:extLst>
              <a:ext uri="{FF2B5EF4-FFF2-40B4-BE49-F238E27FC236}">
                <a16:creationId xmlns:a16="http://schemas.microsoft.com/office/drawing/2014/main" id="{DD94EE63-D067-45E3-AE26-CEAD8EF82A24}"/>
              </a:ext>
            </a:extLst>
          </p:cNvPr>
          <p:cNvSpPr>
            <a:spLocks noGrp="1"/>
          </p:cNvSpPr>
          <p:nvPr>
            <p:ph idx="1"/>
          </p:nvPr>
        </p:nvSpPr>
        <p:spPr/>
        <p:txBody>
          <a:bodyPr>
            <a:normAutofit/>
          </a:bodyPr>
          <a:lstStyle/>
          <a:p>
            <a:pPr marL="0" indent="0">
              <a:buNone/>
            </a:pPr>
            <a:r>
              <a:rPr lang="pl-PL" dirty="0"/>
              <a:t>Podstawy prawne dotyczące postępowania w sprawie oceny oddziaływania na środowisko wynikają z przepisów prawa wspólnotowego i prawa polskiego.</a:t>
            </a:r>
          </a:p>
          <a:p>
            <a:pPr marL="0" indent="0">
              <a:buNone/>
            </a:pPr>
            <a:r>
              <a:rPr lang="pl-PL" dirty="0"/>
              <a:t>Główne źródła regulacji stanowią:</a:t>
            </a:r>
          </a:p>
          <a:p>
            <a:pPr marL="396000" indent="-396000">
              <a:buFont typeface="Wingdings" panose="05000000000000000000" pitchFamily="2" charset="2"/>
              <a:buChar char="§"/>
            </a:pPr>
            <a:r>
              <a:rPr lang="pl-PL" dirty="0"/>
              <a:t>Dyrektywa Parlamentu Europejskiego i Rady 2011/92/UE z dnia 13 grudnia 2011 r. w sprawie oceny skutków wywieranych przez niektóre przedsięwzięcia publiczne i prywatne na środowisko (L 26/1);</a:t>
            </a:r>
          </a:p>
          <a:p>
            <a:pPr marL="396000" indent="-396000">
              <a:buFont typeface="Wingdings" panose="05000000000000000000" pitchFamily="2" charset="2"/>
              <a:buChar char="§"/>
            </a:pPr>
            <a:r>
              <a:rPr lang="pl-PL" dirty="0"/>
              <a:t>Ustawa z dnia 3 października 2008 r. o udostępnianiu informacji o środowisku i jego ochronie, udziale społeczeństwa w ochronie środowiska oraz o ocenach oddziaływania na środowisko (tj. Dz. U. z 2022 r., poz. 1029 z późn. zm.)</a:t>
            </a:r>
          </a:p>
          <a:p>
            <a:endParaRPr lang="pl-PL" dirty="0"/>
          </a:p>
        </p:txBody>
      </p:sp>
    </p:spTree>
    <p:extLst>
      <p:ext uri="{BB962C8B-B14F-4D97-AF65-F5344CB8AC3E}">
        <p14:creationId xmlns:p14="http://schemas.microsoft.com/office/powerpoint/2010/main" val="385781201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76DD726-039F-4F58-B066-C046FA0536EB}"/>
              </a:ext>
            </a:extLst>
          </p:cNvPr>
          <p:cNvSpPr>
            <a:spLocks noGrp="1"/>
          </p:cNvSpPr>
          <p:nvPr>
            <p:ph type="title"/>
          </p:nvPr>
        </p:nvSpPr>
        <p:spPr/>
        <p:txBody>
          <a:bodyPr/>
          <a:lstStyle/>
          <a:p>
            <a:r>
              <a:rPr lang="pl-PL" dirty="0"/>
              <a:t>Cele oceny oddziaływania na środowisko</a:t>
            </a:r>
          </a:p>
        </p:txBody>
      </p:sp>
      <p:sp>
        <p:nvSpPr>
          <p:cNvPr id="3" name="Symbol zastępczy zawartości 2">
            <a:extLst>
              <a:ext uri="{FF2B5EF4-FFF2-40B4-BE49-F238E27FC236}">
                <a16:creationId xmlns:a16="http://schemas.microsoft.com/office/drawing/2014/main" id="{14B93A63-BE93-44D0-A64B-F48F05E578D4}"/>
              </a:ext>
            </a:extLst>
          </p:cNvPr>
          <p:cNvSpPr>
            <a:spLocks noGrp="1"/>
          </p:cNvSpPr>
          <p:nvPr>
            <p:ph idx="1"/>
          </p:nvPr>
        </p:nvSpPr>
        <p:spPr/>
        <p:txBody>
          <a:bodyPr/>
          <a:lstStyle/>
          <a:p>
            <a:pPr marL="396000" indent="-396000">
              <a:buFont typeface="Wingdings" panose="05000000000000000000" pitchFamily="2" charset="2"/>
              <a:buChar char="§"/>
            </a:pPr>
            <a:r>
              <a:rPr lang="pl-PL" dirty="0"/>
              <a:t>Kontrola prewencyjna w zakresie ochrony środowiska;</a:t>
            </a:r>
          </a:p>
          <a:p>
            <a:pPr marL="396000" indent="-396000">
              <a:buFont typeface="Wingdings" panose="05000000000000000000" pitchFamily="2" charset="2"/>
              <a:buChar char="§"/>
            </a:pPr>
            <a:r>
              <a:rPr lang="pl-PL" dirty="0"/>
              <a:t>Identyfikacja, prognozowanie, ocena i mitygacja wpływów proponowanego projektu na środowisko i społeczność lokalną;</a:t>
            </a:r>
          </a:p>
          <a:p>
            <a:pPr marL="396000" indent="-396000">
              <a:buFont typeface="Wingdings" panose="05000000000000000000" pitchFamily="2" charset="2"/>
              <a:buChar char="§"/>
            </a:pPr>
            <a:r>
              <a:rPr lang="pl-PL" dirty="0"/>
              <a:t>Zagwarantowanie organowi podejmującemu decyzję lepszej i wszechstronnej wiedzy dotyczącej skutków środowiskowych tej decyzji;</a:t>
            </a:r>
          </a:p>
          <a:p>
            <a:pPr marL="396000" indent="-396000">
              <a:buFont typeface="Wingdings" panose="05000000000000000000" pitchFamily="2" charset="2"/>
              <a:buChar char="§"/>
            </a:pPr>
            <a:r>
              <a:rPr lang="pl-PL" dirty="0"/>
              <a:t>„Uspołecznienie” procesu podejmowania decyzji przez organy decyzyjne.</a:t>
            </a:r>
          </a:p>
          <a:p>
            <a:endParaRPr lang="pl-PL" dirty="0"/>
          </a:p>
        </p:txBody>
      </p:sp>
    </p:spTree>
    <p:extLst>
      <p:ext uri="{BB962C8B-B14F-4D97-AF65-F5344CB8AC3E}">
        <p14:creationId xmlns:p14="http://schemas.microsoft.com/office/powerpoint/2010/main" val="158431190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3A573BF-B18C-425A-9D79-9229F18D7B64}"/>
              </a:ext>
            </a:extLst>
          </p:cNvPr>
          <p:cNvSpPr>
            <a:spLocks noGrp="1"/>
          </p:cNvSpPr>
          <p:nvPr>
            <p:ph type="title"/>
          </p:nvPr>
        </p:nvSpPr>
        <p:spPr/>
        <p:txBody>
          <a:bodyPr>
            <a:normAutofit/>
          </a:bodyPr>
          <a:lstStyle/>
          <a:p>
            <a:r>
              <a:rPr lang="pl-PL" dirty="0"/>
              <a:t>Kiedy jest wymagane postępowanie w sprawie OOŚ</a:t>
            </a:r>
          </a:p>
        </p:txBody>
      </p:sp>
      <p:sp>
        <p:nvSpPr>
          <p:cNvPr id="3" name="Symbol zastępczy zawartości 2">
            <a:extLst>
              <a:ext uri="{FF2B5EF4-FFF2-40B4-BE49-F238E27FC236}">
                <a16:creationId xmlns:a16="http://schemas.microsoft.com/office/drawing/2014/main" id="{2BE88771-9FA0-4BA5-88CC-F99F13876C86}"/>
              </a:ext>
            </a:extLst>
          </p:cNvPr>
          <p:cNvSpPr>
            <a:spLocks noGrp="1"/>
          </p:cNvSpPr>
          <p:nvPr>
            <p:ph idx="1"/>
          </p:nvPr>
        </p:nvSpPr>
        <p:spPr/>
        <p:txBody>
          <a:bodyPr/>
          <a:lstStyle/>
          <a:p>
            <a:r>
              <a:rPr lang="pl-PL" dirty="0"/>
              <a:t>Postępowanie w sprawie oceny oddziaływania na środowisko przeprowadza się, gdy:</a:t>
            </a:r>
          </a:p>
          <a:p>
            <a:pPr marL="396000" indent="-396000">
              <a:buFont typeface="Wingdings" panose="05000000000000000000" pitchFamily="2" charset="2"/>
              <a:buChar char="§"/>
            </a:pPr>
            <a:r>
              <a:rPr lang="pl-PL" dirty="0"/>
              <a:t>Wymaga tego polskie prawo;</a:t>
            </a:r>
          </a:p>
          <a:p>
            <a:pPr marL="396000" indent="-396000">
              <a:buFont typeface="Wingdings" panose="05000000000000000000" pitchFamily="2" charset="2"/>
              <a:buChar char="§"/>
            </a:pPr>
            <a:r>
              <a:rPr lang="pl-PL" dirty="0"/>
              <a:t>Wymaga tego instytucja udzielająca wsparcia finansowego, dotacji, itp. (np. dla inwestycji realizowanych przy udziale środków z Unii Europejskiej).</a:t>
            </a:r>
          </a:p>
          <a:p>
            <a:endParaRPr lang="pl-PL" dirty="0"/>
          </a:p>
        </p:txBody>
      </p:sp>
    </p:spTree>
    <p:extLst>
      <p:ext uri="{BB962C8B-B14F-4D97-AF65-F5344CB8AC3E}">
        <p14:creationId xmlns:p14="http://schemas.microsoft.com/office/powerpoint/2010/main" val="792354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769B0DE-FB83-4A9C-937D-216059E0CCAF}"/>
              </a:ext>
            </a:extLst>
          </p:cNvPr>
          <p:cNvSpPr>
            <a:spLocks noGrp="1"/>
          </p:cNvSpPr>
          <p:nvPr>
            <p:ph type="title"/>
          </p:nvPr>
        </p:nvSpPr>
        <p:spPr/>
        <p:txBody>
          <a:bodyPr/>
          <a:lstStyle/>
          <a:p>
            <a:r>
              <a:rPr lang="pl-PL" dirty="0"/>
              <a:t>Prace w Senacie i rozpatrzenie przez Sejm stanowiska Senatu</a:t>
            </a:r>
          </a:p>
        </p:txBody>
      </p:sp>
      <p:sp>
        <p:nvSpPr>
          <p:cNvPr id="3" name="Symbol zastępczy zawartości 2">
            <a:extLst>
              <a:ext uri="{FF2B5EF4-FFF2-40B4-BE49-F238E27FC236}">
                <a16:creationId xmlns:a16="http://schemas.microsoft.com/office/drawing/2014/main" id="{C347D25E-21D1-40C3-9CDA-3A4C7B2E0D95}"/>
              </a:ext>
            </a:extLst>
          </p:cNvPr>
          <p:cNvSpPr>
            <a:spLocks noGrp="1"/>
          </p:cNvSpPr>
          <p:nvPr>
            <p:ph idx="1"/>
          </p:nvPr>
        </p:nvSpPr>
        <p:spPr/>
        <p:txBody>
          <a:bodyPr/>
          <a:lstStyle/>
          <a:p>
            <a:r>
              <a:rPr lang="pl-PL" dirty="0"/>
              <a:t>Ustawę uchwaloną przez Sejm Marszałek Sejmu przekazuje Senatowi, który może wnieść do niej poprawki, przyjąć ją bez zmian lub odrzucić w całości.</a:t>
            </a:r>
          </a:p>
          <a:p>
            <a:r>
              <a:rPr lang="pl-PL" dirty="0"/>
              <a:t>Jeżeli Senat odrzuci ustawę lub zaproponuje w niej poprawki, Sejm może odrzucić uchwałę Senatu albo poprawki bezwzględną większością głosów w obecności minimum połowy ustawowej liczby posłów. Jeśli poprawki Senatu nie zostaną odrzucone, uwzględnia się je w ostatecznym tekście ustawy. Gdy Sejm nie odrzuci uchwały Senatu o odrzuceniu ustawy, postępowanie ustawodawcze zostaje zakończone, a ustawa odrzucona. </a:t>
            </a:r>
          </a:p>
        </p:txBody>
      </p:sp>
    </p:spTree>
    <p:extLst>
      <p:ext uri="{BB962C8B-B14F-4D97-AF65-F5344CB8AC3E}">
        <p14:creationId xmlns:p14="http://schemas.microsoft.com/office/powerpoint/2010/main" val="3488723956"/>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3B43D96-12BC-46A4-B579-C5E6636FA6C9}"/>
              </a:ext>
            </a:extLst>
          </p:cNvPr>
          <p:cNvSpPr>
            <a:spLocks noGrp="1"/>
          </p:cNvSpPr>
          <p:nvPr>
            <p:ph type="title"/>
          </p:nvPr>
        </p:nvSpPr>
        <p:spPr/>
        <p:txBody>
          <a:bodyPr/>
          <a:lstStyle/>
          <a:p>
            <a:r>
              <a:rPr lang="pl-PL" dirty="0"/>
              <a:t>Rodzaje postępowań w sprawie OOŚ</a:t>
            </a:r>
          </a:p>
        </p:txBody>
      </p:sp>
      <p:sp>
        <p:nvSpPr>
          <p:cNvPr id="3" name="Symbol zastępczy zawartości 2">
            <a:extLst>
              <a:ext uri="{FF2B5EF4-FFF2-40B4-BE49-F238E27FC236}">
                <a16:creationId xmlns:a16="http://schemas.microsoft.com/office/drawing/2014/main" id="{334212D6-F648-497D-8F54-B6FD36A1BE5C}"/>
              </a:ext>
            </a:extLst>
          </p:cNvPr>
          <p:cNvSpPr>
            <a:spLocks noGrp="1"/>
          </p:cNvSpPr>
          <p:nvPr>
            <p:ph idx="1"/>
          </p:nvPr>
        </p:nvSpPr>
        <p:spPr/>
        <p:txBody>
          <a:bodyPr/>
          <a:lstStyle/>
          <a:p>
            <a:r>
              <a:rPr lang="pl-PL" dirty="0"/>
              <a:t>Wyróżnia się następujące rodzaje postępowań w sprawie oceny oddziaływania na środowisko:</a:t>
            </a:r>
          </a:p>
          <a:p>
            <a:endParaRPr lang="pl-PL" dirty="0"/>
          </a:p>
          <a:p>
            <a:pPr marL="396000" indent="-396000">
              <a:buFont typeface="Wingdings" panose="05000000000000000000" pitchFamily="2" charset="2"/>
              <a:buChar char="§"/>
            </a:pPr>
            <a:r>
              <a:rPr lang="pl-PL" dirty="0"/>
              <a:t>Strategiczna ocena oddziaływania na środowisko;</a:t>
            </a:r>
          </a:p>
          <a:p>
            <a:pPr marL="396000" indent="-396000">
              <a:buFont typeface="Wingdings" panose="05000000000000000000" pitchFamily="2" charset="2"/>
              <a:buChar char="§"/>
            </a:pPr>
            <a:r>
              <a:rPr lang="pl-PL" dirty="0"/>
              <a:t>Ocena oddziaływania przedsięwzięcia na środowisko oraz na obszary Natura 2000.</a:t>
            </a:r>
          </a:p>
          <a:p>
            <a:endParaRPr lang="pl-PL" dirty="0"/>
          </a:p>
        </p:txBody>
      </p:sp>
    </p:spTree>
    <p:extLst>
      <p:ext uri="{BB962C8B-B14F-4D97-AF65-F5344CB8AC3E}">
        <p14:creationId xmlns:p14="http://schemas.microsoft.com/office/powerpoint/2010/main" val="323984040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48C8A7B-39D7-4BFB-A891-2D633268859B}"/>
              </a:ext>
            </a:extLst>
          </p:cNvPr>
          <p:cNvSpPr>
            <a:spLocks noGrp="1"/>
          </p:cNvSpPr>
          <p:nvPr>
            <p:ph type="title"/>
          </p:nvPr>
        </p:nvSpPr>
        <p:spPr/>
        <p:txBody>
          <a:bodyPr/>
          <a:lstStyle/>
          <a:p>
            <a:r>
              <a:rPr lang="pl-PL" dirty="0"/>
              <a:t>Strategiczna ocena oddziaływania na środowisko</a:t>
            </a:r>
          </a:p>
        </p:txBody>
      </p:sp>
      <p:sp>
        <p:nvSpPr>
          <p:cNvPr id="3" name="Symbol zastępczy zawartości 2">
            <a:extLst>
              <a:ext uri="{FF2B5EF4-FFF2-40B4-BE49-F238E27FC236}">
                <a16:creationId xmlns:a16="http://schemas.microsoft.com/office/drawing/2014/main" id="{2C9C1F61-AD20-406B-83CF-EF3F9CB1244A}"/>
              </a:ext>
            </a:extLst>
          </p:cNvPr>
          <p:cNvSpPr>
            <a:spLocks noGrp="1"/>
          </p:cNvSpPr>
          <p:nvPr>
            <p:ph idx="1"/>
          </p:nvPr>
        </p:nvSpPr>
        <p:spPr/>
        <p:txBody>
          <a:bodyPr>
            <a:normAutofit fontScale="92500" lnSpcReduction="20000"/>
          </a:bodyPr>
          <a:lstStyle/>
          <a:p>
            <a:r>
              <a:rPr lang="pl-PL" dirty="0"/>
              <a:t>To  to postępowanie w sprawie oceny oddziaływania na środowisko </a:t>
            </a:r>
            <a:r>
              <a:rPr lang="pl-PL" sz="2600" b="1" dirty="0"/>
              <a:t>skutków realizacji polityki, strategii, planu lub programu</a:t>
            </a:r>
            <a:r>
              <a:rPr lang="pl-PL" dirty="0"/>
              <a:t>.</a:t>
            </a:r>
          </a:p>
          <a:p>
            <a:r>
              <a:rPr lang="pl-PL" dirty="0"/>
              <a:t>Przeprowadzenia strategicznej oceny oddziaływania na środowisko wymagają projekty:</a:t>
            </a:r>
          </a:p>
          <a:p>
            <a:pPr marL="396000" indent="-396000">
              <a:buFont typeface="Wingdings" panose="05000000000000000000" pitchFamily="2" charset="2"/>
              <a:buChar char="§"/>
            </a:pPr>
            <a:r>
              <a:rPr lang="pl-PL" dirty="0"/>
              <a:t>koncepcji przestrzennego zagospodarowania kraju, studium uwarunkowań i kierunków zagospodarowania przestrzennego gminy, planów zagospodarowania przestrzennego oraz strategii rozwoju regionalnego;</a:t>
            </a:r>
          </a:p>
          <a:p>
            <a:pPr marL="396000" indent="-396000">
              <a:buFont typeface="Wingdings" panose="05000000000000000000" pitchFamily="2" charset="2"/>
              <a:buChar char="§"/>
            </a:pPr>
            <a:r>
              <a:rPr lang="pl-PL" dirty="0"/>
              <a:t>polityk, strategii, planów lub programów w dziedzinie przemysłu, energetyki, transportu, telekomunikacji, gospodarki wodnej, gospodarki odpadami, leśnictwa, rolnictwa, rybołówstwa, turystyki i wykorzystywania terenu, opracowywanych lub przyjmowanych przez organy administracji, wyznaczających ramy dla późniejszej realizacji przedsięwzięć mogących znacząco oddziaływać na środowisko; </a:t>
            </a:r>
          </a:p>
          <a:p>
            <a:pPr marL="396000" indent="-396000">
              <a:buFont typeface="Wingdings" panose="05000000000000000000" pitchFamily="2" charset="2"/>
              <a:buChar char="§"/>
            </a:pPr>
            <a:r>
              <a:rPr lang="pl-PL" dirty="0"/>
              <a:t>polityk, strategii, planów lub programów innych niż wymienione powyżej, których realizacja może spowodować znaczące oddziaływanie na obszar Natura 2000 jeżeli nie są one bezpośrednio związane z ochroną obszaru Natura 2000 lub nie wynikają z tej ochrony.</a:t>
            </a:r>
          </a:p>
          <a:p>
            <a:endParaRPr lang="pl-PL" dirty="0"/>
          </a:p>
        </p:txBody>
      </p:sp>
    </p:spTree>
    <p:extLst>
      <p:ext uri="{BB962C8B-B14F-4D97-AF65-F5344CB8AC3E}">
        <p14:creationId xmlns:p14="http://schemas.microsoft.com/office/powerpoint/2010/main" val="21067619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73DC30A-6CD5-4E73-AB45-BB5584544948}"/>
              </a:ext>
            </a:extLst>
          </p:cNvPr>
          <p:cNvSpPr>
            <a:spLocks noGrp="1"/>
          </p:cNvSpPr>
          <p:nvPr>
            <p:ph type="title"/>
          </p:nvPr>
        </p:nvSpPr>
        <p:spPr/>
        <p:txBody>
          <a:bodyPr/>
          <a:lstStyle/>
          <a:p>
            <a:r>
              <a:rPr lang="pl-PL" dirty="0"/>
              <a:t>OOŚ planowanych przedsięwzięć	</a:t>
            </a:r>
          </a:p>
        </p:txBody>
      </p:sp>
      <p:sp>
        <p:nvSpPr>
          <p:cNvPr id="3" name="Symbol zastępczy zawartości 2">
            <a:extLst>
              <a:ext uri="{FF2B5EF4-FFF2-40B4-BE49-F238E27FC236}">
                <a16:creationId xmlns:a16="http://schemas.microsoft.com/office/drawing/2014/main" id="{5423D3EA-68FB-4840-BFF8-7523F7E1A281}"/>
              </a:ext>
            </a:extLst>
          </p:cNvPr>
          <p:cNvSpPr>
            <a:spLocks noGrp="1"/>
          </p:cNvSpPr>
          <p:nvPr>
            <p:ph idx="1"/>
          </p:nvPr>
        </p:nvSpPr>
        <p:spPr/>
        <p:txBody>
          <a:bodyPr/>
          <a:lstStyle/>
          <a:p>
            <a:r>
              <a:rPr lang="pl-PL" dirty="0"/>
              <a:t>Przeprowadzenia oceny oddziaływania na środowisko wymaga realizacja następujących planowanych przedsięwzięć mogących znacząco oddziaływać na środowisko:</a:t>
            </a:r>
          </a:p>
          <a:p>
            <a:endParaRPr lang="pl-PL" dirty="0"/>
          </a:p>
          <a:p>
            <a:pPr marL="457200" indent="-457200">
              <a:buFont typeface="+mj-lt"/>
              <a:buAutoNum type="arabicParenR"/>
            </a:pPr>
            <a:r>
              <a:rPr lang="pl-PL" dirty="0"/>
              <a:t>planowanego przedsięwzięcia mogącego zawsze znacząco oddziaływać na środowisko; </a:t>
            </a:r>
          </a:p>
          <a:p>
            <a:pPr marL="457200" indent="-457200">
              <a:buFont typeface="+mj-lt"/>
              <a:buAutoNum type="arabicParenR"/>
            </a:pPr>
            <a:r>
              <a:rPr lang="pl-PL" dirty="0"/>
              <a:t>planowanego przedsięwzięcia mogącego potencjalnie znacząco oddziaływać na środowisko, jeżeli obowiązek przeprowadzenia oceny oddziaływania przedsięwzięcia na środowisko został stwierdzony przez właściwy organ na podstawie przepisów ustawy.</a:t>
            </a:r>
          </a:p>
          <a:p>
            <a:endParaRPr lang="pl-PL" dirty="0"/>
          </a:p>
        </p:txBody>
      </p:sp>
    </p:spTree>
    <p:extLst>
      <p:ext uri="{BB962C8B-B14F-4D97-AF65-F5344CB8AC3E}">
        <p14:creationId xmlns:p14="http://schemas.microsoft.com/office/powerpoint/2010/main" val="291365858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2EE4EC6-2690-4F1E-9F44-9D1FAFB420AC}"/>
              </a:ext>
            </a:extLst>
          </p:cNvPr>
          <p:cNvSpPr>
            <a:spLocks noGrp="1"/>
          </p:cNvSpPr>
          <p:nvPr>
            <p:ph type="title"/>
          </p:nvPr>
        </p:nvSpPr>
        <p:spPr/>
        <p:txBody>
          <a:bodyPr/>
          <a:lstStyle/>
          <a:p>
            <a:r>
              <a:rPr lang="pl-PL" dirty="0"/>
              <a:t>OOŚ planowanych przedsięwzięć</a:t>
            </a:r>
          </a:p>
        </p:txBody>
      </p:sp>
      <p:sp>
        <p:nvSpPr>
          <p:cNvPr id="3" name="Symbol zastępczy zawartości 2">
            <a:extLst>
              <a:ext uri="{FF2B5EF4-FFF2-40B4-BE49-F238E27FC236}">
                <a16:creationId xmlns:a16="http://schemas.microsoft.com/office/drawing/2014/main" id="{D001A668-8D7B-4784-902E-977AA2BF112E}"/>
              </a:ext>
            </a:extLst>
          </p:cNvPr>
          <p:cNvSpPr>
            <a:spLocks noGrp="1"/>
          </p:cNvSpPr>
          <p:nvPr>
            <p:ph idx="1"/>
          </p:nvPr>
        </p:nvSpPr>
        <p:spPr/>
        <p:txBody>
          <a:bodyPr>
            <a:normAutofit lnSpcReduction="10000"/>
          </a:bodyPr>
          <a:lstStyle/>
          <a:p>
            <a:r>
              <a:rPr lang="pl-PL" dirty="0"/>
              <a:t>Realizacja planowanego przedsięwzięcia innego niż określone powyżej wymaga przeprowadzenia oceny oddziaływania przedsięwzięcia na obszar Natura 2000, jeżeli: </a:t>
            </a:r>
          </a:p>
          <a:p>
            <a:endParaRPr lang="pl-PL" dirty="0"/>
          </a:p>
          <a:p>
            <a:pPr marL="457200" indent="-457200">
              <a:buFont typeface="+mj-lt"/>
              <a:buAutoNum type="arabicParenR"/>
            </a:pPr>
            <a:r>
              <a:rPr lang="pl-PL" dirty="0"/>
              <a:t>przedsięwzięcie to może znacząco oddziaływać na obszar Natura 2000, a nie jest bezpośrednio związane z ochroną tego obszaru lub nie wynika z tej ochrony; </a:t>
            </a:r>
          </a:p>
          <a:p>
            <a:pPr marL="457200" indent="-457200">
              <a:buFont typeface="+mj-lt"/>
              <a:buAutoNum type="arabicParenR"/>
            </a:pPr>
            <a:r>
              <a:rPr lang="pl-PL" dirty="0"/>
              <a:t>obowiązek przeprowadzenia oceny oddziaływania przedsięwzięcia na obszar Natura 2000 został stwierdzony przez regionalnego dyrektora ochrony środowiska na podstawie przepisów ustawy. </a:t>
            </a:r>
          </a:p>
          <a:p>
            <a:endParaRPr lang="pl-PL" dirty="0"/>
          </a:p>
          <a:p>
            <a:r>
              <a:rPr lang="pl-PL" dirty="0"/>
              <a:t>Ocenę oddziaływania na środowisko przeprowadza się w ramach </a:t>
            </a:r>
            <a:r>
              <a:rPr lang="pl-PL" sz="2400" b="1" dirty="0"/>
              <a:t>postępowania w sprawie wydania decyzji o środowiskowych uwarunkowaniach</a:t>
            </a:r>
            <a:r>
              <a:rPr lang="pl-PL" dirty="0"/>
              <a:t>.</a:t>
            </a:r>
          </a:p>
          <a:p>
            <a:endParaRPr lang="pl-PL" dirty="0"/>
          </a:p>
        </p:txBody>
      </p:sp>
    </p:spTree>
    <p:extLst>
      <p:ext uri="{BB962C8B-B14F-4D97-AF65-F5344CB8AC3E}">
        <p14:creationId xmlns:p14="http://schemas.microsoft.com/office/powerpoint/2010/main" val="324352160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BD85D0E-02A9-49E1-B0FE-FC979CD887F8}"/>
              </a:ext>
            </a:extLst>
          </p:cNvPr>
          <p:cNvSpPr>
            <a:spLocks noGrp="1"/>
          </p:cNvSpPr>
          <p:nvPr>
            <p:ph type="title"/>
          </p:nvPr>
        </p:nvSpPr>
        <p:spPr/>
        <p:txBody>
          <a:bodyPr/>
          <a:lstStyle/>
          <a:p>
            <a:r>
              <a:rPr lang="pl-PL" dirty="0"/>
              <a:t>Decyzja o środowiskowych uwarunkowaniach</a:t>
            </a:r>
          </a:p>
        </p:txBody>
      </p:sp>
      <p:sp>
        <p:nvSpPr>
          <p:cNvPr id="3" name="Symbol zastępczy zawartości 2">
            <a:extLst>
              <a:ext uri="{FF2B5EF4-FFF2-40B4-BE49-F238E27FC236}">
                <a16:creationId xmlns:a16="http://schemas.microsoft.com/office/drawing/2014/main" id="{3067C4BF-E15A-4E09-BAE4-1C24F97FC85F}"/>
              </a:ext>
            </a:extLst>
          </p:cNvPr>
          <p:cNvSpPr>
            <a:spLocks noGrp="1"/>
          </p:cNvSpPr>
          <p:nvPr>
            <p:ph idx="1"/>
          </p:nvPr>
        </p:nvSpPr>
        <p:spPr/>
        <p:txBody>
          <a:bodyPr>
            <a:normAutofit lnSpcReduction="10000"/>
          </a:bodyPr>
          <a:lstStyle/>
          <a:p>
            <a:r>
              <a:rPr lang="pl-PL" dirty="0"/>
              <a:t>Decyzja o środowiskowych uwarunkowaniach określa środowiskowe uwarunkowania realizacji przedsięwzięcia. </a:t>
            </a:r>
          </a:p>
          <a:p>
            <a:r>
              <a:rPr lang="pl-PL" dirty="0"/>
              <a:t>Uzyskanie decyzji o środowiskowych uwarunkowaniach jest wymagane dla planowanych:</a:t>
            </a:r>
          </a:p>
          <a:p>
            <a:pPr marL="457200" indent="-457200">
              <a:buFont typeface="+mj-lt"/>
              <a:buAutoNum type="arabicParenR"/>
            </a:pPr>
            <a:r>
              <a:rPr lang="pl-PL" dirty="0"/>
              <a:t>przedsięwzięć mogących zawsze znacząco oddziaływać na środowisko; </a:t>
            </a:r>
          </a:p>
          <a:p>
            <a:pPr marL="457200" indent="-457200">
              <a:buFont typeface="+mj-lt"/>
              <a:buAutoNum type="arabicParenR"/>
            </a:pPr>
            <a:r>
              <a:rPr lang="pl-PL" dirty="0"/>
              <a:t>przedsięwzięć mogących potencjalnie znacząco oddziaływać na środowisko. </a:t>
            </a:r>
          </a:p>
          <a:p>
            <a:r>
              <a:rPr lang="pl-PL" dirty="0"/>
              <a:t>Co do zasady wydanie decyzji o środowiskowych uwarunkowaniach </a:t>
            </a:r>
            <a:r>
              <a:rPr lang="pl-PL" sz="2400" b="1" dirty="0"/>
              <a:t>następuje przed uzyskaniem decyzji o pozwoleniu na budowę</a:t>
            </a:r>
            <a:r>
              <a:rPr lang="pl-PL" dirty="0"/>
              <a:t> (decyzji o zatwierdzeniu projektu budowlanego).</a:t>
            </a:r>
          </a:p>
          <a:p>
            <a:r>
              <a:rPr lang="pl-PL" dirty="0"/>
              <a:t>Wydanie decyzji o środowiskowych uwarunkowaniach następuje także przed dokonaniem zgłoszenia budowy lub wykonania robót budowlanych oraz zgłoszenia zmiany sposobu użytkowania obiektu budowlanego lub jego części.</a:t>
            </a:r>
          </a:p>
          <a:p>
            <a:endParaRPr lang="pl-PL" dirty="0"/>
          </a:p>
        </p:txBody>
      </p:sp>
    </p:spTree>
    <p:extLst>
      <p:ext uri="{BB962C8B-B14F-4D97-AF65-F5344CB8AC3E}">
        <p14:creationId xmlns:p14="http://schemas.microsoft.com/office/powerpoint/2010/main" val="7830862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91C8F44-3FED-47AA-89C0-44A9D268FEA6}"/>
              </a:ext>
            </a:extLst>
          </p:cNvPr>
          <p:cNvSpPr>
            <a:spLocks noGrp="1"/>
          </p:cNvSpPr>
          <p:nvPr>
            <p:ph type="title"/>
          </p:nvPr>
        </p:nvSpPr>
        <p:spPr/>
        <p:txBody>
          <a:bodyPr/>
          <a:lstStyle/>
          <a:p>
            <a:r>
              <a:rPr lang="pl-PL" dirty="0"/>
              <a:t>Decyzja o środowiskowych uwarunkowaniach</a:t>
            </a:r>
          </a:p>
        </p:txBody>
      </p:sp>
      <p:sp>
        <p:nvSpPr>
          <p:cNvPr id="3" name="Symbol zastępczy zawartości 2">
            <a:extLst>
              <a:ext uri="{FF2B5EF4-FFF2-40B4-BE49-F238E27FC236}">
                <a16:creationId xmlns:a16="http://schemas.microsoft.com/office/drawing/2014/main" id="{38BA4209-5A7E-4182-BA92-96C156095EF8}"/>
              </a:ext>
            </a:extLst>
          </p:cNvPr>
          <p:cNvSpPr>
            <a:spLocks noGrp="1"/>
          </p:cNvSpPr>
          <p:nvPr>
            <p:ph idx="1"/>
          </p:nvPr>
        </p:nvSpPr>
        <p:spPr/>
        <p:txBody>
          <a:bodyPr anchor="ctr"/>
          <a:lstStyle/>
          <a:p>
            <a:pPr algn="ctr"/>
            <a:r>
              <a:rPr lang="pl-PL" dirty="0"/>
              <a:t>Decyzja środowiskowa (</a:t>
            </a:r>
            <a:r>
              <a:rPr lang="pl-PL" sz="2400" b="1" dirty="0"/>
              <a:t>decyzja o środowiskowych uwarunkowaniach</a:t>
            </a:r>
            <a:r>
              <a:rPr lang="pl-PL" dirty="0"/>
              <a:t>) – rozstrzygnięcie organu administracji publiczne określające </a:t>
            </a:r>
            <a:br>
              <a:rPr lang="pl-PL" dirty="0"/>
            </a:br>
            <a:r>
              <a:rPr lang="pl-PL" dirty="0"/>
              <a:t>środowiskowe uwarunkowania realizacji przedsięwzięcia; </a:t>
            </a:r>
            <a:br>
              <a:rPr lang="pl-PL" dirty="0"/>
            </a:br>
            <a:r>
              <a:rPr lang="pl-PL" dirty="0"/>
              <a:t>jej uzyskanie jest wymagane przed realizacją przedsięwzięć mogących zawsze znacząco oddziaływać na środowisko i mogących potencjalnie znacząco oddziaływać na środowisko (i następuje przed wystąpieniem o uzyskanie decyzji "zezwalającej na realizację przedsięwzięcia", np. pozwolenie na budowę itp.).</a:t>
            </a:r>
          </a:p>
        </p:txBody>
      </p:sp>
    </p:spTree>
    <p:extLst>
      <p:ext uri="{BB962C8B-B14F-4D97-AF65-F5344CB8AC3E}">
        <p14:creationId xmlns:p14="http://schemas.microsoft.com/office/powerpoint/2010/main" val="1039489045"/>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8F68B31-0139-4FB2-AA8E-18F044A7D4C5}"/>
              </a:ext>
            </a:extLst>
          </p:cNvPr>
          <p:cNvSpPr>
            <a:spLocks noGrp="1"/>
          </p:cNvSpPr>
          <p:nvPr>
            <p:ph type="title"/>
          </p:nvPr>
        </p:nvSpPr>
        <p:spPr/>
        <p:txBody>
          <a:bodyPr/>
          <a:lstStyle/>
          <a:p>
            <a:r>
              <a:rPr lang="pl-PL" dirty="0"/>
              <a:t>Screening oraz </a:t>
            </a:r>
            <a:r>
              <a:rPr lang="pl-PL" dirty="0" err="1"/>
              <a:t>Scoping</a:t>
            </a:r>
            <a:endParaRPr lang="pl-PL" dirty="0"/>
          </a:p>
        </p:txBody>
      </p:sp>
      <p:sp>
        <p:nvSpPr>
          <p:cNvPr id="3" name="Symbol zastępczy zawartości 2">
            <a:extLst>
              <a:ext uri="{FF2B5EF4-FFF2-40B4-BE49-F238E27FC236}">
                <a16:creationId xmlns:a16="http://schemas.microsoft.com/office/drawing/2014/main" id="{C2D7C0D0-D5BF-4BC1-924D-C909628218F8}"/>
              </a:ext>
            </a:extLst>
          </p:cNvPr>
          <p:cNvSpPr>
            <a:spLocks noGrp="1"/>
          </p:cNvSpPr>
          <p:nvPr>
            <p:ph idx="1"/>
          </p:nvPr>
        </p:nvSpPr>
        <p:spPr/>
        <p:txBody>
          <a:bodyPr/>
          <a:lstStyle/>
          <a:p>
            <a:r>
              <a:rPr lang="pl-PL" dirty="0"/>
              <a:t>Dwa „nieoficjalne” pojęcia występujące w nomenklaturze związanej z procesem oceny oddziaływania na środowisko, często używane w tym procesie.</a:t>
            </a:r>
          </a:p>
          <a:p>
            <a:pPr marL="396000" indent="-396000">
              <a:buFont typeface="Wingdings" panose="05000000000000000000" pitchFamily="2" charset="2"/>
              <a:buChar char="§"/>
            </a:pPr>
            <a:r>
              <a:rPr lang="pl-PL" sz="2400" b="1" dirty="0"/>
              <a:t>Screening</a:t>
            </a:r>
            <a:r>
              <a:rPr lang="pl-PL" dirty="0"/>
              <a:t> – to kwalifikacja przedsięwzięcia, służy stwierdzeniu przez właściwy organ, czy przeprowadzenie oceny oddziaływania na środowisko dla planowanego przedsięwzięcia potencjalnie znacząco oddziaływującego na środowisko jest konieczne. Procedura screeningu kończy się wydaniem stosownego postanowienia.</a:t>
            </a:r>
          </a:p>
          <a:p>
            <a:pPr marL="396000" indent="-396000">
              <a:buFont typeface="Wingdings" panose="05000000000000000000" pitchFamily="2" charset="2"/>
              <a:buChar char="§"/>
            </a:pPr>
            <a:r>
              <a:rPr lang="pl-PL" sz="2400" b="1" dirty="0" err="1"/>
              <a:t>Scoping</a:t>
            </a:r>
            <a:r>
              <a:rPr lang="pl-PL" dirty="0"/>
              <a:t> – to ustalenie zakresu raportu, dotyczy planowanych przedsięwzięć mogących zawsze znacząco oddziaływać na środowisko. Procedura </a:t>
            </a:r>
            <a:r>
              <a:rPr lang="pl-PL" dirty="0" err="1"/>
              <a:t>scopingu</a:t>
            </a:r>
            <a:r>
              <a:rPr lang="pl-PL" dirty="0"/>
              <a:t> kończy się wydaniem stosownego postanowienia</a:t>
            </a:r>
          </a:p>
        </p:txBody>
      </p:sp>
    </p:spTree>
    <p:extLst>
      <p:ext uri="{BB962C8B-B14F-4D97-AF65-F5344CB8AC3E}">
        <p14:creationId xmlns:p14="http://schemas.microsoft.com/office/powerpoint/2010/main" val="4217029580"/>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78B87B4-8EB6-40BF-B002-A1D95A7B5D42}"/>
              </a:ext>
            </a:extLst>
          </p:cNvPr>
          <p:cNvSpPr>
            <a:spLocks noGrp="1"/>
          </p:cNvSpPr>
          <p:nvPr>
            <p:ph type="title"/>
          </p:nvPr>
        </p:nvSpPr>
        <p:spPr/>
        <p:txBody>
          <a:bodyPr/>
          <a:lstStyle/>
          <a:p>
            <a:r>
              <a:rPr lang="pl-PL" dirty="0"/>
              <a:t>Proces oceny środowiskowej</a:t>
            </a:r>
          </a:p>
        </p:txBody>
      </p:sp>
      <p:sp>
        <p:nvSpPr>
          <p:cNvPr id="3" name="Symbol zastępczy zawartości 2">
            <a:extLst>
              <a:ext uri="{FF2B5EF4-FFF2-40B4-BE49-F238E27FC236}">
                <a16:creationId xmlns:a16="http://schemas.microsoft.com/office/drawing/2014/main" id="{60B5E482-F35C-4EBD-BFDD-8E9A763EE4B5}"/>
              </a:ext>
            </a:extLst>
          </p:cNvPr>
          <p:cNvSpPr>
            <a:spLocks noGrp="1"/>
          </p:cNvSpPr>
          <p:nvPr>
            <p:ph idx="1"/>
          </p:nvPr>
        </p:nvSpPr>
        <p:spPr/>
        <p:txBody>
          <a:bodyPr>
            <a:normAutofit fontScale="92500" lnSpcReduction="20000"/>
          </a:bodyPr>
          <a:lstStyle/>
          <a:p>
            <a:r>
              <a:rPr lang="pl-PL" dirty="0"/>
              <a:t>Na ocenę środowiskową składają się:</a:t>
            </a:r>
          </a:p>
          <a:p>
            <a:pPr marL="396000" indent="-396000">
              <a:buFont typeface="Wingdings" panose="05000000000000000000" pitchFamily="2" charset="2"/>
              <a:buChar char="§"/>
            </a:pPr>
            <a:r>
              <a:rPr lang="pl-PL" dirty="0"/>
              <a:t>stwierdzenie, czy konieczne jest przeprowadzenie procesu oceny oddziaływania na środowisko; </a:t>
            </a:r>
          </a:p>
          <a:p>
            <a:pPr marL="396000" indent="-396000">
              <a:buFont typeface="Wingdings" panose="05000000000000000000" pitchFamily="2" charset="2"/>
              <a:buChar char="§"/>
            </a:pPr>
            <a:r>
              <a:rPr lang="pl-PL" dirty="0"/>
              <a:t>ustalenie zakresu raportu o oddziaływaniu na środowisko;</a:t>
            </a:r>
          </a:p>
          <a:p>
            <a:pPr marL="396000" indent="-396000">
              <a:buFont typeface="Wingdings" panose="05000000000000000000" pitchFamily="2" charset="2"/>
              <a:buChar char="§"/>
            </a:pPr>
            <a:r>
              <a:rPr lang="pl-PL" dirty="0"/>
              <a:t>przygotowanie i dostarczenie raportu o oddziaływaniu na środowisko;</a:t>
            </a:r>
          </a:p>
          <a:p>
            <a:pPr marL="396000" indent="-396000">
              <a:buFont typeface="Wingdings" panose="05000000000000000000" pitchFamily="2" charset="2"/>
              <a:buChar char="§"/>
            </a:pPr>
            <a:r>
              <a:rPr lang="pl-PL" dirty="0"/>
              <a:t>weryfikacja raportu o oddziaływaniu na środowisko;</a:t>
            </a:r>
          </a:p>
          <a:p>
            <a:pPr marL="396000" indent="-396000">
              <a:buFont typeface="Wingdings" panose="05000000000000000000" pitchFamily="2" charset="2"/>
              <a:buChar char="§"/>
            </a:pPr>
            <a:r>
              <a:rPr lang="pl-PL" dirty="0"/>
              <a:t>uzyskanie wymaganych ustawą opinii i uzgodnień;</a:t>
            </a:r>
          </a:p>
          <a:p>
            <a:pPr marL="396000" indent="-396000">
              <a:buFont typeface="Wingdings" panose="05000000000000000000" pitchFamily="2" charset="2"/>
              <a:buChar char="§"/>
            </a:pPr>
            <a:r>
              <a:rPr lang="pl-PL" dirty="0"/>
              <a:t>zapewnienie możliwości udziału społeczeństwa w postępowaniu; </a:t>
            </a:r>
          </a:p>
          <a:p>
            <a:pPr marL="396000" indent="-396000">
              <a:buFont typeface="Wingdings" panose="05000000000000000000" pitchFamily="2" charset="2"/>
              <a:buChar char="§"/>
            </a:pPr>
            <a:r>
              <a:rPr lang="pl-PL" dirty="0"/>
              <a:t>uwzględnienie wyników opinii, uzgodnień i uwag społeczeństwa w decyzji;</a:t>
            </a:r>
          </a:p>
          <a:p>
            <a:pPr marL="396000" indent="-396000">
              <a:buFont typeface="Wingdings" panose="05000000000000000000" pitchFamily="2" charset="2"/>
              <a:buChar char="§"/>
            </a:pPr>
            <a:r>
              <a:rPr lang="pl-PL" dirty="0"/>
              <a:t>wydanie decyzji o środowiskowych uwarunkowaniach;</a:t>
            </a:r>
          </a:p>
          <a:p>
            <a:pPr marL="396000" indent="-396000">
              <a:buFont typeface="Wingdings" panose="05000000000000000000" pitchFamily="2" charset="2"/>
              <a:buChar char="§"/>
            </a:pPr>
            <a:r>
              <a:rPr lang="pl-PL" dirty="0"/>
              <a:t>podanie decyzji o środowiskowych uwarunkowaniach do publicznej wiadomości.</a:t>
            </a:r>
          </a:p>
          <a:p>
            <a:endParaRPr lang="pl-PL" dirty="0"/>
          </a:p>
        </p:txBody>
      </p:sp>
    </p:spTree>
    <p:extLst>
      <p:ext uri="{BB962C8B-B14F-4D97-AF65-F5344CB8AC3E}">
        <p14:creationId xmlns:p14="http://schemas.microsoft.com/office/powerpoint/2010/main" val="2733653993"/>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E240CA6-9FFF-4D42-8888-7498001FF6E9}"/>
              </a:ext>
            </a:extLst>
          </p:cNvPr>
          <p:cNvSpPr>
            <a:spLocks noGrp="1"/>
          </p:cNvSpPr>
          <p:nvPr>
            <p:ph type="title"/>
          </p:nvPr>
        </p:nvSpPr>
        <p:spPr/>
        <p:txBody>
          <a:bodyPr/>
          <a:lstStyle/>
          <a:p>
            <a:r>
              <a:rPr lang="pl-PL" dirty="0"/>
              <a:t>Prowadzenie postępowania w sprawie OOŚ</a:t>
            </a:r>
          </a:p>
        </p:txBody>
      </p:sp>
      <p:sp>
        <p:nvSpPr>
          <p:cNvPr id="3" name="Symbol zastępczy zawartości 2">
            <a:extLst>
              <a:ext uri="{FF2B5EF4-FFF2-40B4-BE49-F238E27FC236}">
                <a16:creationId xmlns:a16="http://schemas.microsoft.com/office/drawing/2014/main" id="{625C7CAB-B9CE-4DF1-99DE-A7006C68F41A}"/>
              </a:ext>
            </a:extLst>
          </p:cNvPr>
          <p:cNvSpPr>
            <a:spLocks noGrp="1"/>
          </p:cNvSpPr>
          <p:nvPr>
            <p:ph idx="1"/>
          </p:nvPr>
        </p:nvSpPr>
        <p:spPr/>
        <p:txBody>
          <a:bodyPr/>
          <a:lstStyle/>
          <a:p>
            <a:r>
              <a:rPr lang="pl-PL" dirty="0"/>
              <a:t>Postępowanie w sprawie wydania decyzji o środowiskowych uwarunkowaniach wszczyna się </a:t>
            </a:r>
            <a:r>
              <a:rPr lang="pl-PL" sz="2400" b="1" dirty="0"/>
              <a:t>na wniosek podmiotu planującego podjęcie realizacji przedsięwzięcia</a:t>
            </a:r>
            <a:r>
              <a:rPr lang="pl-PL" dirty="0"/>
              <a:t>.</a:t>
            </a:r>
          </a:p>
          <a:p>
            <a:r>
              <a:rPr lang="pl-PL" dirty="0"/>
              <a:t>Do wniosku o wydanie decyzji o środowiskowych uwarunkowaniach należy dołączyć:</a:t>
            </a:r>
          </a:p>
          <a:p>
            <a:pPr marL="457200" indent="-457200">
              <a:buFont typeface="+mj-lt"/>
              <a:buAutoNum type="arabicParenR"/>
            </a:pPr>
            <a:r>
              <a:rPr lang="pl-PL" dirty="0"/>
              <a:t>w przypadku przedsięwzięć mogących zawsze znacząco oddziaływać na środowisko – raport o oddziaływaniu przedsięwzięcia na środowisko, a w przypadku gdy wnioskodawca wystąpił o ustalenie zakresu raportu – kartę informacyjną przedsięwzięcia; </a:t>
            </a:r>
          </a:p>
          <a:p>
            <a:pPr marL="457200" indent="-457200">
              <a:buFont typeface="+mj-lt"/>
              <a:buAutoNum type="arabicParenR"/>
            </a:pPr>
            <a:r>
              <a:rPr lang="pl-PL" dirty="0"/>
              <a:t>w przypadku przedsięwzięć mogących potencjalnie znacząco oddziaływać na środowisko – kartę informacyjną przedsięwzięcia;</a:t>
            </a:r>
          </a:p>
          <a:p>
            <a:pPr marL="457200" indent="-457200">
              <a:buFont typeface="+mj-lt"/>
              <a:buAutoNum type="arabicParenR"/>
            </a:pPr>
            <a:r>
              <a:rPr lang="pl-PL" dirty="0"/>
              <a:t>inne dokumenty wymienione w ustawie.</a:t>
            </a:r>
          </a:p>
          <a:p>
            <a:endParaRPr lang="pl-PL" dirty="0"/>
          </a:p>
        </p:txBody>
      </p:sp>
    </p:spTree>
    <p:extLst>
      <p:ext uri="{BB962C8B-B14F-4D97-AF65-F5344CB8AC3E}">
        <p14:creationId xmlns:p14="http://schemas.microsoft.com/office/powerpoint/2010/main" val="141604968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C2474E5-D196-45FD-A5E0-601207C1F33A}"/>
              </a:ext>
            </a:extLst>
          </p:cNvPr>
          <p:cNvSpPr>
            <a:spLocks noGrp="1"/>
          </p:cNvSpPr>
          <p:nvPr>
            <p:ph type="title"/>
          </p:nvPr>
        </p:nvSpPr>
        <p:spPr/>
        <p:txBody>
          <a:bodyPr/>
          <a:lstStyle/>
          <a:p>
            <a:r>
              <a:rPr lang="pl-PL" dirty="0"/>
              <a:t>Karta informacyjna przedsięwzięcia</a:t>
            </a:r>
          </a:p>
        </p:txBody>
      </p:sp>
      <p:sp>
        <p:nvSpPr>
          <p:cNvPr id="3" name="Symbol zastępczy zawartości 2">
            <a:extLst>
              <a:ext uri="{FF2B5EF4-FFF2-40B4-BE49-F238E27FC236}">
                <a16:creationId xmlns:a16="http://schemas.microsoft.com/office/drawing/2014/main" id="{A09B62F5-CF60-4063-A2D7-44F41F7D0DAB}"/>
              </a:ext>
            </a:extLst>
          </p:cNvPr>
          <p:cNvSpPr>
            <a:spLocks noGrp="1"/>
          </p:cNvSpPr>
          <p:nvPr>
            <p:ph idx="1"/>
          </p:nvPr>
        </p:nvSpPr>
        <p:spPr/>
        <p:txBody>
          <a:bodyPr>
            <a:normAutofit/>
          </a:bodyPr>
          <a:lstStyle/>
          <a:p>
            <a:r>
              <a:rPr lang="pl-PL" sz="2400" b="1" dirty="0"/>
              <a:t>Karta informacyjna przedsięwzięcia (tzw. KIP) </a:t>
            </a:r>
            <a:r>
              <a:rPr lang="pl-PL" dirty="0"/>
              <a:t>- to dokument (sporządzony przez wnioskodawcę, bądź na jego zlecenie) zawierający podstawowe informacje o planowanym przedsięwzięciu, niezbędny do dokonania ustaleń w przedmiocie obowiązku przeprowadzenia oceny oddziaływania na środowisko, czy też jej zakresu. </a:t>
            </a:r>
          </a:p>
          <a:p>
            <a:r>
              <a:rPr lang="pl-PL" dirty="0"/>
              <a:t>Dołączana jest do wniosku o wydanie decyzji o środowiskowych uwarunkowaniach dla przedsięwzięć mogących:</a:t>
            </a:r>
          </a:p>
          <a:p>
            <a:pPr marL="396000" indent="-396000">
              <a:buFont typeface="Wingdings" panose="05000000000000000000" pitchFamily="2" charset="2"/>
              <a:buChar char="§"/>
            </a:pPr>
            <a:r>
              <a:rPr lang="pl-PL" dirty="0"/>
              <a:t>zawsze   znacząco  oddziaływać na   środowisko, gdy wnioskodawca wystąpi o określenie zakresu raportu o oddziaływaniu przedsięwzięcia na środowisko (</a:t>
            </a:r>
            <a:r>
              <a:rPr lang="pl-PL" dirty="0" err="1"/>
              <a:t>scoping</a:t>
            </a:r>
            <a:r>
              <a:rPr lang="pl-PL" dirty="0"/>
              <a:t>);</a:t>
            </a:r>
          </a:p>
          <a:p>
            <a:pPr marL="396000" indent="-396000">
              <a:buFont typeface="Wingdings" panose="05000000000000000000" pitchFamily="2" charset="2"/>
              <a:buChar char="§"/>
            </a:pPr>
            <a:r>
              <a:rPr lang="pl-PL" dirty="0"/>
              <a:t>potencjalnie znacząco oddziaływać na środowisko - na podstawie informacji zawartych w karcie  organ właściwy rozstrzyga, czy w odniesieniu do danego przedsięwzięcia przeprowadzenie oceny jest zasadne i jaki powinien być jej zakres (screening &amp; </a:t>
            </a:r>
            <a:r>
              <a:rPr lang="pl-PL" dirty="0" err="1"/>
              <a:t>scoping</a:t>
            </a:r>
            <a:r>
              <a:rPr lang="pl-PL" dirty="0"/>
              <a:t>).</a:t>
            </a:r>
          </a:p>
          <a:p>
            <a:endParaRPr lang="pl-PL" dirty="0"/>
          </a:p>
        </p:txBody>
      </p:sp>
    </p:spTree>
    <p:extLst>
      <p:ext uri="{BB962C8B-B14F-4D97-AF65-F5344CB8AC3E}">
        <p14:creationId xmlns:p14="http://schemas.microsoft.com/office/powerpoint/2010/main" val="2044686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B1FA5A-E75A-4778-9BBC-9A0A06E2D949}"/>
              </a:ext>
            </a:extLst>
          </p:cNvPr>
          <p:cNvSpPr>
            <a:spLocks noGrp="1"/>
          </p:cNvSpPr>
          <p:nvPr>
            <p:ph type="title"/>
          </p:nvPr>
        </p:nvSpPr>
        <p:spPr/>
        <p:txBody>
          <a:bodyPr/>
          <a:lstStyle/>
          <a:p>
            <a:r>
              <a:rPr lang="pl-PL" dirty="0"/>
              <a:t>Rola Prezydenta w procesie legislacyjnym</a:t>
            </a:r>
          </a:p>
        </p:txBody>
      </p:sp>
      <p:sp>
        <p:nvSpPr>
          <p:cNvPr id="3" name="Symbol zastępczy zawartości 2">
            <a:extLst>
              <a:ext uri="{FF2B5EF4-FFF2-40B4-BE49-F238E27FC236}">
                <a16:creationId xmlns:a16="http://schemas.microsoft.com/office/drawing/2014/main" id="{129989BE-DC50-4473-866F-19B49E3045FE}"/>
              </a:ext>
            </a:extLst>
          </p:cNvPr>
          <p:cNvSpPr>
            <a:spLocks noGrp="1"/>
          </p:cNvSpPr>
          <p:nvPr>
            <p:ph idx="1"/>
          </p:nvPr>
        </p:nvSpPr>
        <p:spPr/>
        <p:txBody>
          <a:bodyPr>
            <a:normAutofit lnSpcReduction="10000"/>
          </a:bodyPr>
          <a:lstStyle/>
          <a:p>
            <a:r>
              <a:rPr lang="pl-PL" dirty="0"/>
              <a:t>Marszałek Sejmu przedstawia uchwaloną ustawę do podpisu przez Prezydenta RP. Po podpisaniu Prezydent w ciągu 21 dni zarządza ogłoszenie ustawy w Dzienniku Ustaw RP.</a:t>
            </a:r>
          </a:p>
          <a:p>
            <a:r>
              <a:rPr lang="pl-PL" dirty="0"/>
              <a:t>Prezydentowi RP przysługują dodatkowe kompetencje. Może on przed podpisaniem ustawy wystąpić do Trybunału Konstytucyjnego z wnioskiem w sprawie oceny jej zgodności z Konstytucją (jeżeli jest zgodna musi ją podpisać). Jeżeli ustawa jest niezgodna, odmawia jej podpisania. Gdy niezgodne są tylko jej części, Prezydent RP podpisuje ją z pominięciem przepisów uznanych za niezgodne z Konstytucją albo zwraca Sejmowi w celu ich poprawy. </a:t>
            </a:r>
          </a:p>
          <a:p>
            <a:r>
              <a:rPr lang="pl-PL" dirty="0"/>
              <a:t>Prezydent RP może też odmówić podpisania ustawy (weto) i z umotywowanym wnioskiem w ciągu miesiąca przekazać ją do Sejmu w celu ponownego rozpatrzenia. Prawo weta nie obejmuje ustawy budżetowej i ustawy zmieniającej Konstytucję. </a:t>
            </a:r>
          </a:p>
          <a:p>
            <a:r>
              <a:rPr lang="pl-PL" dirty="0"/>
              <a:t>Jeśli Sejm większością 3/5 głosów w obecności co najmniej połowy ustawowej liczby posłów ponownie uchwali ustawę, prezydent RP ma obowiązek podpisać ją w ciągu 7 dni, po czym zarządza jej publikację w Dzienniku Ustaw. </a:t>
            </a:r>
          </a:p>
        </p:txBody>
      </p:sp>
    </p:spTree>
    <p:extLst>
      <p:ext uri="{BB962C8B-B14F-4D97-AF65-F5344CB8AC3E}">
        <p14:creationId xmlns:p14="http://schemas.microsoft.com/office/powerpoint/2010/main" val="3918841001"/>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30FC4BD-86F3-4FA8-8B10-99FFAFFEF938}"/>
              </a:ext>
            </a:extLst>
          </p:cNvPr>
          <p:cNvSpPr>
            <a:spLocks noGrp="1"/>
          </p:cNvSpPr>
          <p:nvPr>
            <p:ph type="title"/>
          </p:nvPr>
        </p:nvSpPr>
        <p:spPr/>
        <p:txBody>
          <a:bodyPr/>
          <a:lstStyle/>
          <a:p>
            <a:r>
              <a:rPr lang="pl-PL" dirty="0"/>
              <a:t>Raport o oddziaływaniu na środowisko</a:t>
            </a:r>
          </a:p>
        </p:txBody>
      </p:sp>
      <p:sp>
        <p:nvSpPr>
          <p:cNvPr id="3" name="Symbol zastępczy zawartości 2">
            <a:extLst>
              <a:ext uri="{FF2B5EF4-FFF2-40B4-BE49-F238E27FC236}">
                <a16:creationId xmlns:a16="http://schemas.microsoft.com/office/drawing/2014/main" id="{D1B14A58-5694-4BED-887D-5F20E764193D}"/>
              </a:ext>
            </a:extLst>
          </p:cNvPr>
          <p:cNvSpPr>
            <a:spLocks noGrp="1"/>
          </p:cNvSpPr>
          <p:nvPr>
            <p:ph idx="1"/>
          </p:nvPr>
        </p:nvSpPr>
        <p:spPr/>
        <p:txBody>
          <a:bodyPr/>
          <a:lstStyle/>
          <a:p>
            <a:r>
              <a:rPr lang="pl-PL" sz="2400" b="1" dirty="0"/>
              <a:t>Raport o oddziaływaniu na środowisko (tzw. ROŚ) </a:t>
            </a:r>
            <a:r>
              <a:rPr lang="pl-PL" dirty="0"/>
              <a:t>- to dokument (sporządzony przez wnioskodawcę, bądź na jego zlecenie), zawierający szczegółowe dane dotyczące całości przedsięwzięcia. </a:t>
            </a:r>
          </a:p>
          <a:p>
            <a:r>
              <a:rPr lang="pl-PL" dirty="0"/>
              <a:t>Określają one między innymi charakterystykę przedsięwzięcia, opis elementów przyrodniczych środowiska, na które może ono oddziaływać, opis przewidywanego oddziaływania na środowisko i przyjętych przez inwestora rozwiązań lokalizacyjnych, projektowych, technologicznych, technicznych, organizacyjnych. </a:t>
            </a:r>
          </a:p>
          <a:p>
            <a:endParaRPr lang="pl-PL" dirty="0"/>
          </a:p>
        </p:txBody>
      </p:sp>
    </p:spTree>
    <p:extLst>
      <p:ext uri="{BB962C8B-B14F-4D97-AF65-F5344CB8AC3E}">
        <p14:creationId xmlns:p14="http://schemas.microsoft.com/office/powerpoint/2010/main" val="256714262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8CD2604-2A8D-464E-82A4-F87B4DDF047E}"/>
              </a:ext>
            </a:extLst>
          </p:cNvPr>
          <p:cNvSpPr>
            <a:spLocks noGrp="1"/>
          </p:cNvSpPr>
          <p:nvPr>
            <p:ph type="title"/>
          </p:nvPr>
        </p:nvSpPr>
        <p:spPr>
          <a:xfrm>
            <a:off x="1097279" y="286603"/>
            <a:ext cx="10371279" cy="1450757"/>
          </a:xfrm>
        </p:spPr>
        <p:txBody>
          <a:bodyPr/>
          <a:lstStyle/>
          <a:p>
            <a:r>
              <a:rPr lang="pl-PL" b="1" dirty="0"/>
              <a:t>KIP</a:t>
            </a:r>
            <a:r>
              <a:rPr lang="pl-PL" dirty="0"/>
              <a:t> czy </a:t>
            </a:r>
            <a:r>
              <a:rPr lang="pl-PL" b="1" dirty="0"/>
              <a:t>ROŚ</a:t>
            </a:r>
            <a:r>
              <a:rPr lang="pl-PL" dirty="0"/>
              <a:t> – skąd wiemy jaki dokument?</a:t>
            </a:r>
            <a:br>
              <a:rPr lang="pl-PL" dirty="0"/>
            </a:br>
            <a:r>
              <a:rPr lang="pl-PL" sz="2400" dirty="0"/>
              <a:t>Screening</a:t>
            </a:r>
          </a:p>
        </p:txBody>
      </p:sp>
      <p:sp>
        <p:nvSpPr>
          <p:cNvPr id="3" name="Symbol zastępczy zawartości 2">
            <a:extLst>
              <a:ext uri="{FF2B5EF4-FFF2-40B4-BE49-F238E27FC236}">
                <a16:creationId xmlns:a16="http://schemas.microsoft.com/office/drawing/2014/main" id="{53E454A7-D671-4F36-9931-0C663293C3AC}"/>
              </a:ext>
            </a:extLst>
          </p:cNvPr>
          <p:cNvSpPr>
            <a:spLocks noGrp="1"/>
          </p:cNvSpPr>
          <p:nvPr>
            <p:ph idx="1"/>
          </p:nvPr>
        </p:nvSpPr>
        <p:spPr/>
        <p:txBody>
          <a:bodyPr>
            <a:normAutofit fontScale="92500" lnSpcReduction="20000"/>
          </a:bodyPr>
          <a:lstStyle/>
          <a:p>
            <a:r>
              <a:rPr lang="pl-PL" dirty="0"/>
              <a:t>Rozporządzenie Rady Ministrów z dnia 10 września 2019 r. w sprawie przedsięwzięć mogących znacząco oddziaływać na środowisko (Dz.U. z 2019 r., poz. 1839), określa:</a:t>
            </a:r>
          </a:p>
          <a:p>
            <a:pPr marL="457200" indent="-457200">
              <a:buFont typeface="+mj-lt"/>
              <a:buAutoNum type="arabicParenR"/>
            </a:pPr>
            <a:r>
              <a:rPr lang="pl-PL" dirty="0"/>
              <a:t>rodzaje przedsięwzięć mogących </a:t>
            </a:r>
            <a:r>
              <a:rPr lang="pl-PL" sz="2600" b="1" dirty="0"/>
              <a:t>zawsze znacząco </a:t>
            </a:r>
            <a:r>
              <a:rPr lang="pl-PL" sz="2100" dirty="0"/>
              <a:t>oddz</a:t>
            </a:r>
            <a:r>
              <a:rPr lang="pl-PL" dirty="0"/>
              <a:t>iaływać na środowisko; </a:t>
            </a:r>
          </a:p>
          <a:p>
            <a:pPr marL="457200" indent="-457200">
              <a:buFont typeface="+mj-lt"/>
              <a:buAutoNum type="arabicParenR"/>
            </a:pPr>
            <a:r>
              <a:rPr lang="pl-PL" dirty="0"/>
              <a:t>rodzaje przedsięwzięć mogących </a:t>
            </a:r>
            <a:r>
              <a:rPr lang="pl-PL" sz="2600" b="1" dirty="0"/>
              <a:t>potencjalnie znacząco </a:t>
            </a:r>
            <a:r>
              <a:rPr lang="pl-PL" dirty="0"/>
              <a:t>oddziaływać na środowisko; </a:t>
            </a:r>
          </a:p>
          <a:p>
            <a:pPr marL="457200" indent="-457200">
              <a:buFont typeface="+mj-lt"/>
              <a:buAutoNum type="arabicParenR"/>
            </a:pPr>
            <a:r>
              <a:rPr lang="pl-PL" dirty="0"/>
              <a:t>przypadki, w których zmiany dokonywane w obiektach są kwalifikowane jako przedsięwzięcia, o których mowa w pkt 1 i 2. </a:t>
            </a:r>
          </a:p>
          <a:p>
            <a:r>
              <a:rPr lang="pl-PL" dirty="0"/>
              <a:t>Jeśli planowane przez nas przedsięwzięcie wymienione jest wśród rodzajów mogących zawsze  znacząco oddziaływać na środowisko (punkt 1) – wymagane jest sporządzenie raportu o oddziaływaniu na środowisko. Jednakże można w tym przypadku opracować KIP i złożyć wniosek o określenie zakresu raportu (</a:t>
            </a:r>
            <a:r>
              <a:rPr lang="pl-PL" dirty="0" err="1"/>
              <a:t>scopnig</a:t>
            </a:r>
            <a:r>
              <a:rPr lang="pl-PL" dirty="0"/>
              <a:t>).</a:t>
            </a:r>
          </a:p>
          <a:p>
            <a:r>
              <a:rPr lang="pl-PL" dirty="0"/>
              <a:t>Jeśli planowane przedsięwzięcie może potencjalnie znacząco oddziaływać na środowisko (punkt 2) – wymagane jest złożenie Karty Informacyjnej Przedsięwzięcia, na podstawie której organ wydający decyzję o środowiskowych uwarunkowaniach, po zasięgnięciu opinii organów ochrony środowiska, wyda postanowienie co do konieczności sporządzenia raportu i co do jego zakresu.</a:t>
            </a:r>
          </a:p>
          <a:p>
            <a:endParaRPr lang="pl-PL" dirty="0"/>
          </a:p>
        </p:txBody>
      </p:sp>
    </p:spTree>
    <p:extLst>
      <p:ext uri="{BB962C8B-B14F-4D97-AF65-F5344CB8AC3E}">
        <p14:creationId xmlns:p14="http://schemas.microsoft.com/office/powerpoint/2010/main" val="409663211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B25411C-7DF2-4F8C-8A0C-71A7B0B6A586}"/>
              </a:ext>
            </a:extLst>
          </p:cNvPr>
          <p:cNvSpPr>
            <a:spLocks noGrp="1"/>
          </p:cNvSpPr>
          <p:nvPr>
            <p:ph type="title"/>
          </p:nvPr>
        </p:nvSpPr>
        <p:spPr>
          <a:xfrm>
            <a:off x="1097279" y="286603"/>
            <a:ext cx="10525515" cy="1450757"/>
          </a:xfrm>
        </p:spPr>
        <p:txBody>
          <a:bodyPr>
            <a:normAutofit fontScale="90000"/>
          </a:bodyPr>
          <a:lstStyle/>
          <a:p>
            <a:r>
              <a:rPr lang="pl-PL" sz="5300" dirty="0"/>
              <a:t>Prowadzenie postępowania w sprawie OOŚ</a:t>
            </a:r>
            <a:br>
              <a:rPr lang="pl-PL" dirty="0"/>
            </a:br>
            <a:r>
              <a:rPr lang="pl-PL" sz="2700" dirty="0"/>
              <a:t>kto?</a:t>
            </a:r>
          </a:p>
        </p:txBody>
      </p:sp>
      <p:sp>
        <p:nvSpPr>
          <p:cNvPr id="3" name="Symbol zastępczy zawartości 2">
            <a:extLst>
              <a:ext uri="{FF2B5EF4-FFF2-40B4-BE49-F238E27FC236}">
                <a16:creationId xmlns:a16="http://schemas.microsoft.com/office/drawing/2014/main" id="{26BB9CB4-7B2B-4448-B0FE-155812525324}"/>
              </a:ext>
            </a:extLst>
          </p:cNvPr>
          <p:cNvSpPr>
            <a:spLocks noGrp="1"/>
          </p:cNvSpPr>
          <p:nvPr>
            <p:ph idx="1"/>
          </p:nvPr>
        </p:nvSpPr>
        <p:spPr/>
        <p:txBody>
          <a:bodyPr/>
          <a:lstStyle/>
          <a:p>
            <a:r>
              <a:rPr lang="pl-PL" dirty="0"/>
              <a:t>Organem właściwym do wydania decyzji o środowiskowych uwarunkowaniach jest:</a:t>
            </a:r>
          </a:p>
          <a:p>
            <a:pPr marL="457200" indent="-457200">
              <a:buFont typeface="+mj-lt"/>
              <a:buAutoNum type="arabicParenR"/>
            </a:pPr>
            <a:r>
              <a:rPr lang="pl-PL" dirty="0"/>
              <a:t>Regionalny dyrektor ochrony środowiska w przypadku m.in..: dróg, linii kolejowych, napowietrznych linii energetycznych, instalacji przesyłu ropy naftowej, sztucznych zbiorników wodnych, obiektów jądrowych, przedsięwzięć realizowanych na terenach zamkniętych, przedsięwzięć na obszarach morskich, lotnisk użytku publicznego;</a:t>
            </a:r>
          </a:p>
          <a:p>
            <a:pPr marL="457200" indent="-457200">
              <a:buFont typeface="+mj-lt"/>
              <a:buAutoNum type="arabicParenR"/>
            </a:pPr>
            <a:r>
              <a:rPr lang="pl-PL" dirty="0"/>
              <a:t>Starosta – w przypadku scalania, wymiany lub podziału gruntów;</a:t>
            </a:r>
          </a:p>
          <a:p>
            <a:pPr marL="457200" indent="-457200">
              <a:buFont typeface="+mj-lt"/>
              <a:buAutoNum type="arabicParenR"/>
            </a:pPr>
            <a:r>
              <a:rPr lang="pl-PL" dirty="0"/>
              <a:t>Dyrektor regionalnej dyrekcji Lasów Państwowych - w przypadku zmiany lasu, stanowiącego własność Skarbu Państwa, na użytek rolny;</a:t>
            </a:r>
          </a:p>
          <a:p>
            <a:pPr marL="457200" indent="-457200">
              <a:buFont typeface="+mj-lt"/>
              <a:buAutoNum type="arabicParenR"/>
            </a:pPr>
            <a:r>
              <a:rPr lang="pl-PL" dirty="0"/>
              <a:t>wójt, burmistrz, prezydent miasta – w przypadku pozostałych przedsięwzięć. </a:t>
            </a:r>
          </a:p>
          <a:p>
            <a:endParaRPr lang="pl-PL" dirty="0"/>
          </a:p>
        </p:txBody>
      </p:sp>
    </p:spTree>
    <p:extLst>
      <p:ext uri="{BB962C8B-B14F-4D97-AF65-F5344CB8AC3E}">
        <p14:creationId xmlns:p14="http://schemas.microsoft.com/office/powerpoint/2010/main" val="290283792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269A7FB-C53F-43C9-A102-BFF8F655516B}"/>
              </a:ext>
            </a:extLst>
          </p:cNvPr>
          <p:cNvSpPr>
            <a:spLocks noGrp="1"/>
          </p:cNvSpPr>
          <p:nvPr>
            <p:ph type="title"/>
          </p:nvPr>
        </p:nvSpPr>
        <p:spPr/>
        <p:txBody>
          <a:bodyPr/>
          <a:lstStyle/>
          <a:p>
            <a:r>
              <a:rPr lang="pl-PL" dirty="0"/>
              <a:t>Raport o oddziaływaniu na środowisko</a:t>
            </a:r>
          </a:p>
        </p:txBody>
      </p:sp>
      <p:sp>
        <p:nvSpPr>
          <p:cNvPr id="3" name="Symbol zastępczy zawartości 2">
            <a:extLst>
              <a:ext uri="{FF2B5EF4-FFF2-40B4-BE49-F238E27FC236}">
                <a16:creationId xmlns:a16="http://schemas.microsoft.com/office/drawing/2014/main" id="{8F688CC8-D30B-447C-AA4F-992CD5942262}"/>
              </a:ext>
            </a:extLst>
          </p:cNvPr>
          <p:cNvSpPr>
            <a:spLocks noGrp="1"/>
          </p:cNvSpPr>
          <p:nvPr>
            <p:ph idx="1"/>
          </p:nvPr>
        </p:nvSpPr>
        <p:spPr/>
        <p:txBody>
          <a:bodyPr/>
          <a:lstStyle/>
          <a:p>
            <a:r>
              <a:rPr lang="pl-PL" dirty="0"/>
              <a:t>Raport o oddziaływaniu na środowisko opisuje wpływ realizacji przedsięwzięcia na wszystkie elementy środowiska oraz na ludzi. </a:t>
            </a:r>
          </a:p>
          <a:p>
            <a:endParaRPr lang="pl-PL" dirty="0"/>
          </a:p>
          <a:p>
            <a:r>
              <a:rPr lang="pl-PL" dirty="0"/>
              <a:t>Prawo unijne oraz prawo polskie wymagają przedstawienia w raporcie potencjalnie znaczących oddziaływań na środowisko oraz rozsądnych wariantów alternatywnych.</a:t>
            </a:r>
          </a:p>
          <a:p>
            <a:endParaRPr lang="pl-PL" dirty="0"/>
          </a:p>
          <a:p>
            <a:r>
              <a:rPr lang="pl-PL" dirty="0"/>
              <a:t>W ramach rozsądnych wariantów alternatywnych zaleca się stosować te same opcje, które rozpatrywano w ramach opcji inwestycyjnych i które rozpatruje się w ramach studium wykonalności (biznes planu)</a:t>
            </a:r>
          </a:p>
          <a:p>
            <a:endParaRPr lang="pl-PL" dirty="0"/>
          </a:p>
        </p:txBody>
      </p:sp>
    </p:spTree>
    <p:extLst>
      <p:ext uri="{BB962C8B-B14F-4D97-AF65-F5344CB8AC3E}">
        <p14:creationId xmlns:p14="http://schemas.microsoft.com/office/powerpoint/2010/main" val="6899486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38811AD-68FC-43A0-9BA2-8A79D451C3C4}"/>
              </a:ext>
            </a:extLst>
          </p:cNvPr>
          <p:cNvSpPr>
            <a:spLocks noGrp="1"/>
          </p:cNvSpPr>
          <p:nvPr>
            <p:ph type="title"/>
          </p:nvPr>
        </p:nvSpPr>
        <p:spPr/>
        <p:txBody>
          <a:bodyPr/>
          <a:lstStyle/>
          <a:p>
            <a:r>
              <a:rPr lang="pl-PL" dirty="0"/>
              <a:t>Ustalenie konieczności sporządzenia ROŚ</a:t>
            </a:r>
          </a:p>
        </p:txBody>
      </p:sp>
      <p:sp>
        <p:nvSpPr>
          <p:cNvPr id="3" name="Symbol zastępczy zawartości 2">
            <a:extLst>
              <a:ext uri="{FF2B5EF4-FFF2-40B4-BE49-F238E27FC236}">
                <a16:creationId xmlns:a16="http://schemas.microsoft.com/office/drawing/2014/main" id="{0CC00A7C-0C4D-4E55-9A29-DE4ED580848E}"/>
              </a:ext>
            </a:extLst>
          </p:cNvPr>
          <p:cNvSpPr>
            <a:spLocks noGrp="1"/>
          </p:cNvSpPr>
          <p:nvPr>
            <p:ph idx="1"/>
          </p:nvPr>
        </p:nvSpPr>
        <p:spPr/>
        <p:txBody>
          <a:bodyPr/>
          <a:lstStyle/>
          <a:p>
            <a:r>
              <a:rPr lang="pl-PL" dirty="0"/>
              <a:t>Ustawa z dnia 3 października 2008 r. o udostępnianiu informacji o środowisku i jego ochronie, udziale społeczeństwa w ochronie środowiska oraz o ocenach oddziaływania na środowisko </a:t>
            </a:r>
            <a:r>
              <a:rPr lang="pl-PL" sz="2400" b="1" dirty="0"/>
              <a:t>określa w art. 71 rodzaje decyzji, które muszą być poprzedzone uzyskaniem decyzji o środowiskowych uwarunkowaniach</a:t>
            </a:r>
            <a:r>
              <a:rPr lang="pl-PL" dirty="0"/>
              <a:t>.</a:t>
            </a:r>
          </a:p>
          <a:p>
            <a:endParaRPr lang="pl-PL" dirty="0"/>
          </a:p>
          <a:p>
            <a:r>
              <a:rPr lang="pl-PL" sz="2400" b="1" dirty="0"/>
              <a:t>Czy raport </a:t>
            </a:r>
            <a:r>
              <a:rPr lang="pl-PL" dirty="0"/>
              <a:t>- Rozporządzenie Rady Ministrów z dnia 10 września 2019 r. w sprawie przedsięwzięć mogących znacząco oddziaływać na środowisko (tekst jednolity Dz. U. z 2019 r., poz. 1839),</a:t>
            </a:r>
          </a:p>
          <a:p>
            <a:endParaRPr lang="pl-PL" dirty="0"/>
          </a:p>
        </p:txBody>
      </p:sp>
    </p:spTree>
    <p:extLst>
      <p:ext uri="{BB962C8B-B14F-4D97-AF65-F5344CB8AC3E}">
        <p14:creationId xmlns:p14="http://schemas.microsoft.com/office/powerpoint/2010/main" val="294549382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7EB0FA9-46B3-45F4-91D5-CDCCA5ECC23B}"/>
              </a:ext>
            </a:extLst>
          </p:cNvPr>
          <p:cNvSpPr>
            <a:spLocks noGrp="1"/>
          </p:cNvSpPr>
          <p:nvPr>
            <p:ph type="title"/>
          </p:nvPr>
        </p:nvSpPr>
        <p:spPr/>
        <p:txBody>
          <a:bodyPr/>
          <a:lstStyle/>
          <a:p>
            <a:r>
              <a:rPr lang="pl-PL" dirty="0"/>
              <a:t>Ustalenie konieczności sporządzenia ROŚ</a:t>
            </a:r>
          </a:p>
        </p:txBody>
      </p:sp>
      <p:sp>
        <p:nvSpPr>
          <p:cNvPr id="4" name="Shape 127">
            <a:extLst>
              <a:ext uri="{FF2B5EF4-FFF2-40B4-BE49-F238E27FC236}">
                <a16:creationId xmlns:a16="http://schemas.microsoft.com/office/drawing/2014/main" id="{4E183FC0-18C4-419E-99AA-4AD9457656BD}"/>
              </a:ext>
            </a:extLst>
          </p:cNvPr>
          <p:cNvSpPr txBox="1"/>
          <p:nvPr/>
        </p:nvSpPr>
        <p:spPr>
          <a:xfrm>
            <a:off x="12940432" y="5406914"/>
            <a:ext cx="2033589" cy="2693523"/>
          </a:xfrm>
          <a:prstGeom prst="rect">
            <a:avLst/>
          </a:prstGeom>
          <a:noFill/>
          <a:ln>
            <a:noFill/>
          </a:ln>
        </p:spPr>
        <p:txBody>
          <a:bodyPr lIns="91425" tIns="91425" rIns="91425" bIns="91425" anchor="t" anchorCtr="0">
            <a:noAutofit/>
          </a:bodyPr>
          <a:lstStyle/>
          <a:p>
            <a:pPr lvl="0" rtl="0">
              <a:lnSpc>
                <a:spcPct val="115000"/>
              </a:lnSpc>
              <a:spcBef>
                <a:spcPts val="0"/>
              </a:spcBef>
              <a:buClr>
                <a:schemeClr val="dk1"/>
              </a:buClr>
              <a:buFont typeface="Arial"/>
              <a:buNone/>
            </a:pPr>
            <a:endParaRPr sz="1000" dirty="0">
              <a:solidFill>
                <a:srgbClr val="174E7D"/>
              </a:solidFill>
              <a:latin typeface="Trebuchet MS"/>
              <a:ea typeface="Trebuchet MS"/>
              <a:cs typeface="Trebuchet MS"/>
              <a:sym typeface="Trebuchet MS"/>
            </a:endParaRPr>
          </a:p>
          <a:p>
            <a:pPr lvl="0" rtl="0">
              <a:lnSpc>
                <a:spcPct val="115000"/>
              </a:lnSpc>
              <a:spcBef>
                <a:spcPts val="0"/>
              </a:spcBef>
              <a:buClr>
                <a:schemeClr val="dk1"/>
              </a:buClr>
              <a:buFont typeface="Arial"/>
              <a:buNone/>
            </a:pPr>
            <a:endParaRPr sz="1000" b="1" dirty="0">
              <a:solidFill>
                <a:srgbClr val="174E7D"/>
              </a:solidFill>
              <a:latin typeface="Trebuchet MS"/>
              <a:ea typeface="Trebuchet MS"/>
              <a:cs typeface="Trebuchet MS"/>
              <a:sym typeface="Trebuchet MS"/>
            </a:endParaRPr>
          </a:p>
        </p:txBody>
      </p:sp>
      <p:sp>
        <p:nvSpPr>
          <p:cNvPr id="5" name="Prostokąt 4">
            <a:extLst>
              <a:ext uri="{FF2B5EF4-FFF2-40B4-BE49-F238E27FC236}">
                <a16:creationId xmlns:a16="http://schemas.microsoft.com/office/drawing/2014/main" id="{A134B052-B9C2-4BC9-9E89-7B979337C2D6}"/>
              </a:ext>
            </a:extLst>
          </p:cNvPr>
          <p:cNvSpPr/>
          <p:nvPr/>
        </p:nvSpPr>
        <p:spPr>
          <a:xfrm>
            <a:off x="3274942" y="2346465"/>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Ustalenie rodzaju wnioskowanej decyzji</a:t>
            </a:r>
          </a:p>
        </p:txBody>
      </p:sp>
      <p:sp>
        <p:nvSpPr>
          <p:cNvPr id="6" name="Prostokąt: zaokrąglone rogi 5">
            <a:extLst>
              <a:ext uri="{FF2B5EF4-FFF2-40B4-BE49-F238E27FC236}">
                <a16:creationId xmlns:a16="http://schemas.microsoft.com/office/drawing/2014/main" id="{1C65AD22-72A5-4296-A455-ABB76CCDB6DC}"/>
              </a:ext>
            </a:extLst>
          </p:cNvPr>
          <p:cNvSpPr/>
          <p:nvPr/>
        </p:nvSpPr>
        <p:spPr>
          <a:xfrm>
            <a:off x="3274942" y="3172838"/>
            <a:ext cx="1620000" cy="576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a:solidFill>
                  <a:schemeClr val="tx1">
                    <a:lumMod val="75000"/>
                    <a:lumOff val="25000"/>
                  </a:schemeClr>
                </a:solidFill>
                <a:latin typeface="Trebuchet MS" panose="020B0603020202020204" pitchFamily="34" charset="0"/>
              </a:rPr>
              <a:t>Czy wnioskowana decyzja wymaga uzyskania decyzji środowiskowej?</a:t>
            </a:r>
          </a:p>
        </p:txBody>
      </p:sp>
      <p:sp>
        <p:nvSpPr>
          <p:cNvPr id="7" name="Prostokąt 6">
            <a:extLst>
              <a:ext uri="{FF2B5EF4-FFF2-40B4-BE49-F238E27FC236}">
                <a16:creationId xmlns:a16="http://schemas.microsoft.com/office/drawing/2014/main" id="{3C57CC9D-D660-443B-84F7-4C83892A5F0F}"/>
              </a:ext>
            </a:extLst>
          </p:cNvPr>
          <p:cNvSpPr/>
          <p:nvPr/>
        </p:nvSpPr>
        <p:spPr>
          <a:xfrm>
            <a:off x="5311394" y="3172838"/>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Raport nie będzie sporządzany</a:t>
            </a:r>
          </a:p>
        </p:txBody>
      </p:sp>
      <p:sp>
        <p:nvSpPr>
          <p:cNvPr id="8" name="Prostokąt: zaokrąglone rogi 7">
            <a:extLst>
              <a:ext uri="{FF2B5EF4-FFF2-40B4-BE49-F238E27FC236}">
                <a16:creationId xmlns:a16="http://schemas.microsoft.com/office/drawing/2014/main" id="{D81824E6-7DF4-4829-AA8F-5930A2B22134}"/>
              </a:ext>
            </a:extLst>
          </p:cNvPr>
          <p:cNvSpPr/>
          <p:nvPr/>
        </p:nvSpPr>
        <p:spPr>
          <a:xfrm>
            <a:off x="3274942" y="3999212"/>
            <a:ext cx="1620000" cy="576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a:solidFill>
                  <a:schemeClr val="tx1">
                    <a:lumMod val="75000"/>
                    <a:lumOff val="25000"/>
                  </a:schemeClr>
                </a:solidFill>
                <a:latin typeface="Trebuchet MS" panose="020B0603020202020204" pitchFamily="34" charset="0"/>
              </a:rPr>
              <a:t>Czy planowane przedsięwzięcie wymaga sporządzenia raportu?</a:t>
            </a:r>
          </a:p>
        </p:txBody>
      </p:sp>
      <p:sp>
        <p:nvSpPr>
          <p:cNvPr id="9" name="Prostokąt: zaokrąglone rogi 8">
            <a:extLst>
              <a:ext uri="{FF2B5EF4-FFF2-40B4-BE49-F238E27FC236}">
                <a16:creationId xmlns:a16="http://schemas.microsoft.com/office/drawing/2014/main" id="{D67FC80C-6BF0-41FE-B56F-E64CAE7E8A09}"/>
              </a:ext>
            </a:extLst>
          </p:cNvPr>
          <p:cNvSpPr/>
          <p:nvPr/>
        </p:nvSpPr>
        <p:spPr>
          <a:xfrm>
            <a:off x="5311394" y="3999212"/>
            <a:ext cx="1620000" cy="576000"/>
          </a:xfrm>
          <a:prstGeom prst="round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900" dirty="0">
                <a:solidFill>
                  <a:schemeClr val="tx1">
                    <a:lumMod val="75000"/>
                    <a:lumOff val="25000"/>
                  </a:schemeClr>
                </a:solidFill>
                <a:latin typeface="Trebuchet MS" panose="020B0603020202020204" pitchFamily="34" charset="0"/>
              </a:rPr>
              <a:t>Czy dla przedsięwzięcia raport może być fakultatywnie wymagany?</a:t>
            </a:r>
          </a:p>
        </p:txBody>
      </p:sp>
      <p:sp>
        <p:nvSpPr>
          <p:cNvPr id="10" name="Prostokąt 9">
            <a:extLst>
              <a:ext uri="{FF2B5EF4-FFF2-40B4-BE49-F238E27FC236}">
                <a16:creationId xmlns:a16="http://schemas.microsoft.com/office/drawing/2014/main" id="{5BB9CDE8-56D4-4138-93F2-7E4CCAF688A6}"/>
              </a:ext>
            </a:extLst>
          </p:cNvPr>
          <p:cNvSpPr/>
          <p:nvPr/>
        </p:nvSpPr>
        <p:spPr>
          <a:xfrm>
            <a:off x="7347846" y="3999212"/>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KIP i zapytanie organu wydającego decyzję o określenie zakresu raportu</a:t>
            </a:r>
          </a:p>
        </p:txBody>
      </p:sp>
      <p:sp>
        <p:nvSpPr>
          <p:cNvPr id="11" name="Prostokąt 10">
            <a:extLst>
              <a:ext uri="{FF2B5EF4-FFF2-40B4-BE49-F238E27FC236}">
                <a16:creationId xmlns:a16="http://schemas.microsoft.com/office/drawing/2014/main" id="{D8212A03-4733-4FF8-B996-08EA44F92279}"/>
              </a:ext>
            </a:extLst>
          </p:cNvPr>
          <p:cNvSpPr/>
          <p:nvPr/>
        </p:nvSpPr>
        <p:spPr>
          <a:xfrm>
            <a:off x="5316480" y="4832641"/>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Sporządzenie </a:t>
            </a:r>
            <a:br>
              <a:rPr lang="pl-PL" sz="900" dirty="0">
                <a:solidFill>
                  <a:schemeClr val="tx1">
                    <a:lumMod val="75000"/>
                    <a:lumOff val="25000"/>
                  </a:schemeClr>
                </a:solidFill>
                <a:latin typeface="Trebuchet MS" panose="020B0603020202020204" pitchFamily="34" charset="0"/>
              </a:rPr>
            </a:br>
            <a:r>
              <a:rPr lang="pl-PL" sz="900" dirty="0">
                <a:solidFill>
                  <a:schemeClr val="tx1">
                    <a:lumMod val="75000"/>
                    <a:lumOff val="25000"/>
                  </a:schemeClr>
                </a:solidFill>
                <a:latin typeface="Trebuchet MS" panose="020B0603020202020204" pitchFamily="34" charset="0"/>
              </a:rPr>
              <a:t>RAPORTU</a:t>
            </a:r>
          </a:p>
        </p:txBody>
      </p:sp>
      <p:sp>
        <p:nvSpPr>
          <p:cNvPr id="12" name="Prostokąt 11">
            <a:extLst>
              <a:ext uri="{FF2B5EF4-FFF2-40B4-BE49-F238E27FC236}">
                <a16:creationId xmlns:a16="http://schemas.microsoft.com/office/drawing/2014/main" id="{C23BD001-EFE8-440F-979B-649CE3721C27}"/>
              </a:ext>
            </a:extLst>
          </p:cNvPr>
          <p:cNvSpPr/>
          <p:nvPr/>
        </p:nvSpPr>
        <p:spPr>
          <a:xfrm>
            <a:off x="7347846" y="4830914"/>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Określenie zakresu raportu przez organ</a:t>
            </a:r>
          </a:p>
        </p:txBody>
      </p:sp>
      <p:cxnSp>
        <p:nvCxnSpPr>
          <p:cNvPr id="13" name="Łącznik prosty ze strzałką 12">
            <a:extLst>
              <a:ext uri="{FF2B5EF4-FFF2-40B4-BE49-F238E27FC236}">
                <a16:creationId xmlns:a16="http://schemas.microsoft.com/office/drawing/2014/main" id="{C390B339-2EE7-441C-9EC2-297FB8FABB48}"/>
              </a:ext>
            </a:extLst>
          </p:cNvPr>
          <p:cNvCxnSpPr>
            <a:stCxn id="5" idx="2"/>
            <a:endCxn id="6" idx="0"/>
          </p:cNvCxnSpPr>
          <p:nvPr/>
        </p:nvCxnSpPr>
        <p:spPr>
          <a:xfrm>
            <a:off x="4084942" y="2922465"/>
            <a:ext cx="0" cy="250373"/>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Łącznik prosty ze strzałką 13">
            <a:extLst>
              <a:ext uri="{FF2B5EF4-FFF2-40B4-BE49-F238E27FC236}">
                <a16:creationId xmlns:a16="http://schemas.microsoft.com/office/drawing/2014/main" id="{182FBC43-E688-4DFD-B32E-D642D304AC19}"/>
              </a:ext>
            </a:extLst>
          </p:cNvPr>
          <p:cNvCxnSpPr>
            <a:stCxn id="6" idx="2"/>
            <a:endCxn id="8" idx="0"/>
          </p:cNvCxnSpPr>
          <p:nvPr/>
        </p:nvCxnSpPr>
        <p:spPr>
          <a:xfrm>
            <a:off x="4084942" y="3748838"/>
            <a:ext cx="0" cy="25037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Łącznik prosty ze strzałką 14">
            <a:extLst>
              <a:ext uri="{FF2B5EF4-FFF2-40B4-BE49-F238E27FC236}">
                <a16:creationId xmlns:a16="http://schemas.microsoft.com/office/drawing/2014/main" id="{B5934FBF-349A-4BEF-BC14-5E29EF3B242E}"/>
              </a:ext>
            </a:extLst>
          </p:cNvPr>
          <p:cNvCxnSpPr>
            <a:stCxn id="6" idx="3"/>
            <a:endCxn id="7" idx="1"/>
          </p:cNvCxnSpPr>
          <p:nvPr/>
        </p:nvCxnSpPr>
        <p:spPr>
          <a:xfrm>
            <a:off x="4894942" y="3460838"/>
            <a:ext cx="416452" cy="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 name="Łącznik prosty ze strzałką 15">
            <a:extLst>
              <a:ext uri="{FF2B5EF4-FFF2-40B4-BE49-F238E27FC236}">
                <a16:creationId xmlns:a16="http://schemas.microsoft.com/office/drawing/2014/main" id="{7CD939D9-D005-4175-80A1-4DD3E965AD8A}"/>
              </a:ext>
            </a:extLst>
          </p:cNvPr>
          <p:cNvCxnSpPr>
            <a:stCxn id="8" idx="3"/>
            <a:endCxn id="9" idx="1"/>
          </p:cNvCxnSpPr>
          <p:nvPr/>
        </p:nvCxnSpPr>
        <p:spPr>
          <a:xfrm>
            <a:off x="4894942" y="4287212"/>
            <a:ext cx="416452" cy="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Łącznik prosty ze strzałką 16">
            <a:extLst>
              <a:ext uri="{FF2B5EF4-FFF2-40B4-BE49-F238E27FC236}">
                <a16:creationId xmlns:a16="http://schemas.microsoft.com/office/drawing/2014/main" id="{989B73C6-FC62-45AA-A2A9-34FA536A77EA}"/>
              </a:ext>
            </a:extLst>
          </p:cNvPr>
          <p:cNvCxnSpPr>
            <a:stCxn id="9" idx="3"/>
            <a:endCxn id="10" idx="1"/>
          </p:cNvCxnSpPr>
          <p:nvPr/>
        </p:nvCxnSpPr>
        <p:spPr>
          <a:xfrm>
            <a:off x="6931394" y="4287212"/>
            <a:ext cx="416452" cy="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8" name="Łącznik prosty ze strzałką 17">
            <a:extLst>
              <a:ext uri="{FF2B5EF4-FFF2-40B4-BE49-F238E27FC236}">
                <a16:creationId xmlns:a16="http://schemas.microsoft.com/office/drawing/2014/main" id="{5E493A78-8F6D-4C5D-891C-1930EC706A8A}"/>
              </a:ext>
            </a:extLst>
          </p:cNvPr>
          <p:cNvCxnSpPr>
            <a:stCxn id="10" idx="2"/>
            <a:endCxn id="12" idx="0"/>
          </p:cNvCxnSpPr>
          <p:nvPr/>
        </p:nvCxnSpPr>
        <p:spPr>
          <a:xfrm>
            <a:off x="8157846" y="4575212"/>
            <a:ext cx="0" cy="255702"/>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pole tekstowe 18">
            <a:extLst>
              <a:ext uri="{FF2B5EF4-FFF2-40B4-BE49-F238E27FC236}">
                <a16:creationId xmlns:a16="http://schemas.microsoft.com/office/drawing/2014/main" id="{CAF61DDE-8C58-4A45-B042-280CE58AC267}"/>
              </a:ext>
            </a:extLst>
          </p:cNvPr>
          <p:cNvSpPr txBox="1"/>
          <p:nvPr/>
        </p:nvSpPr>
        <p:spPr>
          <a:xfrm>
            <a:off x="4937221" y="3170648"/>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nie</a:t>
            </a:r>
          </a:p>
        </p:txBody>
      </p:sp>
      <p:sp>
        <p:nvSpPr>
          <p:cNvPr id="20" name="pole tekstowe 19">
            <a:extLst>
              <a:ext uri="{FF2B5EF4-FFF2-40B4-BE49-F238E27FC236}">
                <a16:creationId xmlns:a16="http://schemas.microsoft.com/office/drawing/2014/main" id="{3C463936-8610-41DF-9650-5C975C42E593}"/>
              </a:ext>
            </a:extLst>
          </p:cNvPr>
          <p:cNvSpPr txBox="1"/>
          <p:nvPr/>
        </p:nvSpPr>
        <p:spPr>
          <a:xfrm>
            <a:off x="6193119" y="3758609"/>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nie</a:t>
            </a:r>
          </a:p>
        </p:txBody>
      </p:sp>
      <p:sp>
        <p:nvSpPr>
          <p:cNvPr id="21" name="pole tekstowe 20">
            <a:extLst>
              <a:ext uri="{FF2B5EF4-FFF2-40B4-BE49-F238E27FC236}">
                <a16:creationId xmlns:a16="http://schemas.microsoft.com/office/drawing/2014/main" id="{956ABEA7-04F6-44F8-9572-BF0063EEBE9C}"/>
              </a:ext>
            </a:extLst>
          </p:cNvPr>
          <p:cNvSpPr txBox="1"/>
          <p:nvPr/>
        </p:nvSpPr>
        <p:spPr>
          <a:xfrm>
            <a:off x="4937221" y="4010117"/>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nie</a:t>
            </a:r>
          </a:p>
        </p:txBody>
      </p:sp>
      <p:sp>
        <p:nvSpPr>
          <p:cNvPr id="22" name="pole tekstowe 21">
            <a:extLst>
              <a:ext uri="{FF2B5EF4-FFF2-40B4-BE49-F238E27FC236}">
                <a16:creationId xmlns:a16="http://schemas.microsoft.com/office/drawing/2014/main" id="{BBBF1F2A-638E-4F4D-A796-F85513831CE0}"/>
              </a:ext>
            </a:extLst>
          </p:cNvPr>
          <p:cNvSpPr txBox="1"/>
          <p:nvPr/>
        </p:nvSpPr>
        <p:spPr>
          <a:xfrm>
            <a:off x="4127222" y="3758609"/>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tak</a:t>
            </a:r>
          </a:p>
        </p:txBody>
      </p:sp>
      <p:sp>
        <p:nvSpPr>
          <p:cNvPr id="23" name="pole tekstowe 22">
            <a:extLst>
              <a:ext uri="{FF2B5EF4-FFF2-40B4-BE49-F238E27FC236}">
                <a16:creationId xmlns:a16="http://schemas.microsoft.com/office/drawing/2014/main" id="{99C77F31-3D61-4E7F-B68A-500166A2C6E3}"/>
              </a:ext>
            </a:extLst>
          </p:cNvPr>
          <p:cNvSpPr txBox="1"/>
          <p:nvPr/>
        </p:nvSpPr>
        <p:spPr>
          <a:xfrm>
            <a:off x="4127221" y="4594754"/>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tak</a:t>
            </a:r>
          </a:p>
        </p:txBody>
      </p:sp>
      <p:sp>
        <p:nvSpPr>
          <p:cNvPr id="24" name="pole tekstowe 23">
            <a:extLst>
              <a:ext uri="{FF2B5EF4-FFF2-40B4-BE49-F238E27FC236}">
                <a16:creationId xmlns:a16="http://schemas.microsoft.com/office/drawing/2014/main" id="{C6B6587F-5D3F-476A-A364-CF0ED924D141}"/>
              </a:ext>
            </a:extLst>
          </p:cNvPr>
          <p:cNvSpPr txBox="1"/>
          <p:nvPr/>
        </p:nvSpPr>
        <p:spPr>
          <a:xfrm>
            <a:off x="6973673" y="4008239"/>
            <a:ext cx="331893" cy="230832"/>
          </a:xfrm>
          <a:prstGeom prst="rect">
            <a:avLst/>
          </a:prstGeom>
          <a:noFill/>
        </p:spPr>
        <p:txBody>
          <a:bodyPr wrap="square" lIns="72000" rIns="72000" rtlCol="0">
            <a:spAutoFit/>
          </a:bodyPr>
          <a:lstStyle/>
          <a:p>
            <a:r>
              <a:rPr lang="pl-PL" sz="900" b="1" dirty="0">
                <a:solidFill>
                  <a:schemeClr val="tx1">
                    <a:lumMod val="75000"/>
                    <a:lumOff val="25000"/>
                  </a:schemeClr>
                </a:solidFill>
                <a:latin typeface="Trebuchet MS" panose="020B0603020202020204" pitchFamily="34" charset="0"/>
              </a:rPr>
              <a:t>tak</a:t>
            </a:r>
          </a:p>
        </p:txBody>
      </p:sp>
      <p:sp>
        <p:nvSpPr>
          <p:cNvPr id="25" name="Prostokąt 24">
            <a:extLst>
              <a:ext uri="{FF2B5EF4-FFF2-40B4-BE49-F238E27FC236}">
                <a16:creationId xmlns:a16="http://schemas.microsoft.com/office/drawing/2014/main" id="{10D6466B-78FD-4ED2-A5CD-854B46DBC285}"/>
              </a:ext>
            </a:extLst>
          </p:cNvPr>
          <p:cNvSpPr/>
          <p:nvPr/>
        </p:nvSpPr>
        <p:spPr>
          <a:xfrm>
            <a:off x="7347846" y="3165783"/>
            <a:ext cx="1620000" cy="576000"/>
          </a:xfrm>
          <a:prstGeom prst="rect">
            <a:avLst/>
          </a:prstGeom>
          <a:ln>
            <a:solidFill>
              <a:schemeClr val="accent2">
                <a:lumMod val="75000"/>
              </a:schemeClr>
            </a:solidFill>
          </a:ln>
        </p:spPr>
        <p:style>
          <a:lnRef idx="2">
            <a:schemeClr val="accent5"/>
          </a:lnRef>
          <a:fillRef idx="1">
            <a:schemeClr val="lt1"/>
          </a:fillRef>
          <a:effectRef idx="0">
            <a:schemeClr val="accent5"/>
          </a:effectRef>
          <a:fontRef idx="minor">
            <a:schemeClr val="dk1"/>
          </a:fontRef>
        </p:style>
        <p:txBody>
          <a:bodyPr rtlCol="0" anchor="ctr"/>
          <a:lstStyle/>
          <a:p>
            <a:pPr algn="ctr"/>
            <a:r>
              <a:rPr lang="pl-PL" sz="900" dirty="0">
                <a:solidFill>
                  <a:schemeClr val="tx1">
                    <a:lumMod val="75000"/>
                    <a:lumOff val="25000"/>
                  </a:schemeClr>
                </a:solidFill>
                <a:latin typeface="Trebuchet MS" panose="020B0603020202020204" pitchFamily="34" charset="0"/>
              </a:rPr>
              <a:t>Postanowienie organu o braku konieczności sporządzenia raportu</a:t>
            </a:r>
          </a:p>
        </p:txBody>
      </p:sp>
      <p:cxnSp>
        <p:nvCxnSpPr>
          <p:cNvPr id="26" name="Łącznik prosty ze strzałką 25">
            <a:extLst>
              <a:ext uri="{FF2B5EF4-FFF2-40B4-BE49-F238E27FC236}">
                <a16:creationId xmlns:a16="http://schemas.microsoft.com/office/drawing/2014/main" id="{4D059DCD-390A-467F-B02A-D750E44F5302}"/>
              </a:ext>
            </a:extLst>
          </p:cNvPr>
          <p:cNvCxnSpPr>
            <a:stCxn id="10" idx="0"/>
            <a:endCxn id="25" idx="2"/>
          </p:cNvCxnSpPr>
          <p:nvPr/>
        </p:nvCxnSpPr>
        <p:spPr>
          <a:xfrm flipV="1">
            <a:off x="8157846" y="3741783"/>
            <a:ext cx="0" cy="257429"/>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7" name="Łącznik prosty ze strzałką 26">
            <a:extLst>
              <a:ext uri="{FF2B5EF4-FFF2-40B4-BE49-F238E27FC236}">
                <a16:creationId xmlns:a16="http://schemas.microsoft.com/office/drawing/2014/main" id="{23D8A9BD-8E90-417C-92CD-EE3C4C1CEF83}"/>
              </a:ext>
            </a:extLst>
          </p:cNvPr>
          <p:cNvCxnSpPr>
            <a:stCxn id="25" idx="1"/>
            <a:endCxn id="7" idx="3"/>
          </p:cNvCxnSpPr>
          <p:nvPr/>
        </p:nvCxnSpPr>
        <p:spPr>
          <a:xfrm flipH="1">
            <a:off x="6931394" y="3453783"/>
            <a:ext cx="416452" cy="7055"/>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8" name="Łącznik: łamany 27">
            <a:extLst>
              <a:ext uri="{FF2B5EF4-FFF2-40B4-BE49-F238E27FC236}">
                <a16:creationId xmlns:a16="http://schemas.microsoft.com/office/drawing/2014/main" id="{D7E6096D-2806-4CDD-AF02-7268ACE8C52C}"/>
              </a:ext>
            </a:extLst>
          </p:cNvPr>
          <p:cNvCxnSpPr>
            <a:stCxn id="8" idx="2"/>
            <a:endCxn id="11" idx="1"/>
          </p:cNvCxnSpPr>
          <p:nvPr/>
        </p:nvCxnSpPr>
        <p:spPr>
          <a:xfrm rot="16200000" flipH="1">
            <a:off x="4427997" y="4232157"/>
            <a:ext cx="545429" cy="1231538"/>
          </a:xfrm>
          <a:prstGeom prst="bentConnector2">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9" name="Łącznik prosty ze strzałką 28">
            <a:extLst>
              <a:ext uri="{FF2B5EF4-FFF2-40B4-BE49-F238E27FC236}">
                <a16:creationId xmlns:a16="http://schemas.microsoft.com/office/drawing/2014/main" id="{7ABCF2A6-EFFC-4E90-9CD1-A766A9B2AA0A}"/>
              </a:ext>
            </a:extLst>
          </p:cNvPr>
          <p:cNvCxnSpPr>
            <a:stCxn id="12" idx="1"/>
            <a:endCxn id="11" idx="3"/>
          </p:cNvCxnSpPr>
          <p:nvPr/>
        </p:nvCxnSpPr>
        <p:spPr>
          <a:xfrm flipH="1">
            <a:off x="6936480" y="5118914"/>
            <a:ext cx="411366" cy="1727"/>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Łącznik prosty ze strzałką 29">
            <a:extLst>
              <a:ext uri="{FF2B5EF4-FFF2-40B4-BE49-F238E27FC236}">
                <a16:creationId xmlns:a16="http://schemas.microsoft.com/office/drawing/2014/main" id="{0DAE86EA-E4BA-4F01-AEA6-11371D97587D}"/>
              </a:ext>
            </a:extLst>
          </p:cNvPr>
          <p:cNvCxnSpPr>
            <a:stCxn id="9" idx="0"/>
            <a:endCxn id="7" idx="2"/>
          </p:cNvCxnSpPr>
          <p:nvPr/>
        </p:nvCxnSpPr>
        <p:spPr>
          <a:xfrm flipV="1">
            <a:off x="6121394" y="3748838"/>
            <a:ext cx="0" cy="25037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73247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9"/>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0"/>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2"/>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 presetClass="entr" presetSubtype="0" fill="hold" nodeType="clickEffect">
                                  <p:stCondLst>
                                    <p:cond delay="0"/>
                                  </p:stCondLst>
                                  <p:childTnLst>
                                    <p:set>
                                      <p:cBhvr>
                                        <p:cTn id="76" dur="1" fill="hold">
                                          <p:stCondLst>
                                            <p:cond delay="0"/>
                                          </p:stCondLst>
                                        </p:cTn>
                                        <p:tgtEl>
                                          <p:spTgt spid="29"/>
                                        </p:tgtEl>
                                        <p:attrNameLst>
                                          <p:attrName>style.visibility</p:attrName>
                                        </p:attrNameLst>
                                      </p:cBhvr>
                                      <p:to>
                                        <p:strVal val="visible"/>
                                      </p:to>
                                    </p:set>
                                  </p:childTnLst>
                                </p:cTn>
                              </p:par>
                            </p:childTnLst>
                          </p:cTn>
                        </p:par>
                      </p:childTnLst>
                    </p:cTn>
                  </p:par>
                  <p:par>
                    <p:cTn id="77" fill="hold">
                      <p:stCondLst>
                        <p:cond delay="indefinite"/>
                      </p:stCondLst>
                      <p:childTnLst>
                        <p:par>
                          <p:cTn id="78" fill="hold">
                            <p:stCondLst>
                              <p:cond delay="0"/>
                            </p:stCondLst>
                            <p:childTnLst>
                              <p:par>
                                <p:cTn id="79" presetID="1" presetClass="entr" presetSubtype="0" fill="hold" nodeType="clickEffect">
                                  <p:stCondLst>
                                    <p:cond delay="0"/>
                                  </p:stCondLst>
                                  <p:childTnLst>
                                    <p:set>
                                      <p:cBhvr>
                                        <p:cTn id="80" dur="1" fill="hold">
                                          <p:stCondLst>
                                            <p:cond delay="0"/>
                                          </p:stCondLst>
                                        </p:cTn>
                                        <p:tgtEl>
                                          <p:spTgt spid="2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grpId="0" nodeType="clickEffect">
                                  <p:stCondLst>
                                    <p:cond delay="0"/>
                                  </p:stCondLst>
                                  <p:childTnLst>
                                    <p:set>
                                      <p:cBhvr>
                                        <p:cTn id="84" dur="1" fill="hold">
                                          <p:stCondLst>
                                            <p:cond delay="0"/>
                                          </p:stCondLst>
                                        </p:cTn>
                                        <p:tgtEl>
                                          <p:spTgt spid="25"/>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9" grpId="0"/>
      <p:bldP spid="20" grpId="0"/>
      <p:bldP spid="21" grpId="0"/>
      <p:bldP spid="22" grpId="0"/>
      <p:bldP spid="23" grpId="0"/>
      <p:bldP spid="24" grpId="0"/>
      <p:bldP spid="25" grpId="0" animBg="1"/>
    </p:bld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1A1C6406-8520-4CCB-B38F-6D4DAC19EC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D2893A1F-D5D8-4034-A28F-4D8F18C46B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59027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ytuł 1">
            <a:extLst>
              <a:ext uri="{FF2B5EF4-FFF2-40B4-BE49-F238E27FC236}">
                <a16:creationId xmlns:a16="http://schemas.microsoft.com/office/drawing/2014/main" id="{BFB94EC2-595A-4C4A-802D-BD710779200B}"/>
              </a:ext>
            </a:extLst>
          </p:cNvPr>
          <p:cNvSpPr>
            <a:spLocks noGrp="1"/>
          </p:cNvSpPr>
          <p:nvPr>
            <p:ph type="title"/>
          </p:nvPr>
        </p:nvSpPr>
        <p:spPr>
          <a:xfrm>
            <a:off x="492369" y="516835"/>
            <a:ext cx="3735502" cy="2103875"/>
          </a:xfrm>
        </p:spPr>
        <p:txBody>
          <a:bodyPr>
            <a:normAutofit/>
          </a:bodyPr>
          <a:lstStyle/>
          <a:p>
            <a:r>
              <a:rPr lang="pl-PL" sz="3600" dirty="0">
                <a:solidFill>
                  <a:srgbClr val="FFFFFF"/>
                </a:solidFill>
              </a:rPr>
              <a:t>Raport o oddziaływaniu na środowisko</a:t>
            </a:r>
            <a:br>
              <a:rPr lang="pl-PL" sz="3600" dirty="0">
                <a:solidFill>
                  <a:srgbClr val="FFFFFF"/>
                </a:solidFill>
              </a:rPr>
            </a:br>
            <a:r>
              <a:rPr lang="pl-PL" sz="2400" b="1" dirty="0">
                <a:solidFill>
                  <a:srgbClr val="FFFFFF"/>
                </a:solidFill>
              </a:rPr>
              <a:t>fazy</a:t>
            </a:r>
          </a:p>
        </p:txBody>
      </p:sp>
      <p:sp>
        <p:nvSpPr>
          <p:cNvPr id="3" name="Symbol zastępczy zawartości 2">
            <a:extLst>
              <a:ext uri="{FF2B5EF4-FFF2-40B4-BE49-F238E27FC236}">
                <a16:creationId xmlns:a16="http://schemas.microsoft.com/office/drawing/2014/main" id="{D63A6339-0B29-422C-97ED-2A62B5A694BE}"/>
              </a:ext>
            </a:extLst>
          </p:cNvPr>
          <p:cNvSpPr>
            <a:spLocks noGrp="1"/>
          </p:cNvSpPr>
          <p:nvPr>
            <p:ph idx="1"/>
          </p:nvPr>
        </p:nvSpPr>
        <p:spPr>
          <a:xfrm>
            <a:off x="492371" y="2653800"/>
            <a:ext cx="3735500" cy="3335519"/>
          </a:xfrm>
        </p:spPr>
        <p:txBody>
          <a:bodyPr>
            <a:normAutofit/>
          </a:bodyPr>
          <a:lstStyle/>
          <a:p>
            <a:r>
              <a:rPr lang="pl-PL" sz="1500" dirty="0">
                <a:solidFill>
                  <a:srgbClr val="FFFFFF"/>
                </a:solidFill>
              </a:rPr>
              <a:t>Raport o oddziaływaniu na środowisko powinien uwzględniać oddziaływanie przedsięwzięcia na środowisko na etapach jego:</a:t>
            </a:r>
          </a:p>
          <a:p>
            <a:pPr marL="396000" indent="-396000">
              <a:buFont typeface="Wingdings" panose="05000000000000000000" pitchFamily="2" charset="2"/>
              <a:buChar char="§"/>
            </a:pPr>
            <a:r>
              <a:rPr lang="pl-PL" sz="1500" dirty="0">
                <a:solidFill>
                  <a:srgbClr val="FFFFFF"/>
                </a:solidFill>
              </a:rPr>
              <a:t>realizacji,</a:t>
            </a:r>
          </a:p>
          <a:p>
            <a:pPr marL="396000" indent="-396000">
              <a:buFont typeface="Wingdings" panose="05000000000000000000" pitchFamily="2" charset="2"/>
              <a:buChar char="§"/>
            </a:pPr>
            <a:r>
              <a:rPr lang="pl-PL" sz="1500" dirty="0">
                <a:solidFill>
                  <a:srgbClr val="FFFFFF"/>
                </a:solidFill>
              </a:rPr>
              <a:t>eksploatacji,</a:t>
            </a:r>
          </a:p>
          <a:p>
            <a:pPr marL="396000" indent="-396000">
              <a:buFont typeface="Wingdings" panose="05000000000000000000" pitchFamily="2" charset="2"/>
              <a:buChar char="§"/>
            </a:pPr>
            <a:r>
              <a:rPr lang="pl-PL" sz="1500" dirty="0">
                <a:solidFill>
                  <a:srgbClr val="FFFFFF"/>
                </a:solidFill>
              </a:rPr>
              <a:t>likwidacji. </a:t>
            </a:r>
          </a:p>
          <a:p>
            <a:endParaRPr lang="pl-PL" sz="1500" dirty="0">
              <a:solidFill>
                <a:srgbClr val="FFFFFF"/>
              </a:solidFill>
            </a:endParaRPr>
          </a:p>
        </p:txBody>
      </p:sp>
      <p:sp>
        <p:nvSpPr>
          <p:cNvPr id="15" name="Rectangle 14">
            <a:extLst>
              <a:ext uri="{FF2B5EF4-FFF2-40B4-BE49-F238E27FC236}">
                <a16:creationId xmlns:a16="http://schemas.microsoft.com/office/drawing/2014/main" id="{A108754F-0BAB-43E5-8CCC-828C2FC9B2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90679"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Obraz 5">
            <a:extLst>
              <a:ext uri="{FF2B5EF4-FFF2-40B4-BE49-F238E27FC236}">
                <a16:creationId xmlns:a16="http://schemas.microsoft.com/office/drawing/2014/main" id="{6A88D65B-A0A0-4F68-BD9D-953440151151}"/>
              </a:ext>
            </a:extLst>
          </p:cNvPr>
          <p:cNvPicPr>
            <a:picLocks noChangeAspect="1"/>
          </p:cNvPicPr>
          <p:nvPr/>
        </p:nvPicPr>
        <p:blipFill rotWithShape="1">
          <a:blip r:embed="rId2"/>
          <a:srcRect l="17806" r="11051"/>
          <a:stretch/>
        </p:blipFill>
        <p:spPr>
          <a:xfrm>
            <a:off x="4812161" y="-2655"/>
            <a:ext cx="3606643" cy="3358597"/>
          </a:xfrm>
          <a:prstGeom prst="rect">
            <a:avLst/>
          </a:prstGeom>
        </p:spPr>
      </p:pic>
      <p:sp>
        <p:nvSpPr>
          <p:cNvPr id="17" name="Rectangle 16">
            <a:extLst>
              <a:ext uri="{FF2B5EF4-FFF2-40B4-BE49-F238E27FC236}">
                <a16:creationId xmlns:a16="http://schemas.microsoft.com/office/drawing/2014/main" id="{6FBFE7E1-0D9B-4B97-B754-C685448793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76279" y="0"/>
            <a:ext cx="3610035" cy="335594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Obraz 3" descr="Obraz zawierający niebo, zewnętrzne, budynek&#10;&#10;Opis wygenerowany automatycznie">
            <a:extLst>
              <a:ext uri="{FF2B5EF4-FFF2-40B4-BE49-F238E27FC236}">
                <a16:creationId xmlns:a16="http://schemas.microsoft.com/office/drawing/2014/main" id="{D012A8DD-F321-4D41-A6C0-EEBE51288E74}"/>
              </a:ext>
            </a:extLst>
          </p:cNvPr>
          <p:cNvPicPr>
            <a:picLocks noChangeAspect="1"/>
          </p:cNvPicPr>
          <p:nvPr/>
        </p:nvPicPr>
        <p:blipFill rotWithShape="1">
          <a:blip r:embed="rId3"/>
          <a:srcRect l="10987" r="8331" b="-4"/>
          <a:stretch/>
        </p:blipFill>
        <p:spPr>
          <a:xfrm>
            <a:off x="8576279" y="10"/>
            <a:ext cx="3610035" cy="3355932"/>
          </a:xfrm>
          <a:prstGeom prst="rect">
            <a:avLst/>
          </a:prstGeom>
        </p:spPr>
      </p:pic>
      <p:pic>
        <p:nvPicPr>
          <p:cNvPr id="5" name="Obraz 4" descr="Obraz zawierający zewnętrzne, niebo, woda, podłoże&#10;&#10;Opis wygenerowany automatycznie">
            <a:extLst>
              <a:ext uri="{FF2B5EF4-FFF2-40B4-BE49-F238E27FC236}">
                <a16:creationId xmlns:a16="http://schemas.microsoft.com/office/drawing/2014/main" id="{77DBF048-C116-4F94-92CF-6D2A47614583}"/>
              </a:ext>
            </a:extLst>
          </p:cNvPr>
          <p:cNvPicPr>
            <a:picLocks noChangeAspect="1"/>
          </p:cNvPicPr>
          <p:nvPr/>
        </p:nvPicPr>
        <p:blipFill rotWithShape="1">
          <a:blip r:embed="rId4"/>
          <a:srcRect r="2" b="19227"/>
          <a:stretch/>
        </p:blipFill>
        <p:spPr>
          <a:xfrm>
            <a:off x="4812160" y="3504904"/>
            <a:ext cx="7379840" cy="3353096"/>
          </a:xfrm>
          <a:prstGeom prst="rect">
            <a:avLst/>
          </a:prstGeom>
        </p:spPr>
      </p:pic>
    </p:spTree>
    <p:extLst>
      <p:ext uri="{BB962C8B-B14F-4D97-AF65-F5344CB8AC3E}">
        <p14:creationId xmlns:p14="http://schemas.microsoft.com/office/powerpoint/2010/main" val="2121580111"/>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Obraz 3">
            <a:extLst>
              <a:ext uri="{FF2B5EF4-FFF2-40B4-BE49-F238E27FC236}">
                <a16:creationId xmlns:a16="http://schemas.microsoft.com/office/drawing/2014/main" id="{6AF2541B-E33A-4BF1-927C-E5EDF79B5EFD}"/>
              </a:ext>
            </a:extLst>
          </p:cNvPr>
          <p:cNvPicPr>
            <a:picLocks noChangeAspect="1"/>
          </p:cNvPicPr>
          <p:nvPr/>
        </p:nvPicPr>
        <p:blipFill>
          <a:blip r:embed="rId2"/>
          <a:stretch>
            <a:fillRect/>
          </a:stretch>
        </p:blipFill>
        <p:spPr>
          <a:xfrm rot="1592122">
            <a:off x="6744681" y="2298182"/>
            <a:ext cx="4369822" cy="5565992"/>
          </a:xfrm>
          <a:prstGeom prst="rect">
            <a:avLst/>
          </a:prstGeom>
        </p:spPr>
      </p:pic>
      <p:sp>
        <p:nvSpPr>
          <p:cNvPr id="2" name="Tytuł 1">
            <a:extLst>
              <a:ext uri="{FF2B5EF4-FFF2-40B4-BE49-F238E27FC236}">
                <a16:creationId xmlns:a16="http://schemas.microsoft.com/office/drawing/2014/main" id="{6C76F7A0-4B9D-43F0-B7CC-12A8F7EFFAB8}"/>
              </a:ext>
            </a:extLst>
          </p:cNvPr>
          <p:cNvSpPr>
            <a:spLocks noGrp="1"/>
          </p:cNvSpPr>
          <p:nvPr>
            <p:ph type="title"/>
          </p:nvPr>
        </p:nvSpPr>
        <p:spPr/>
        <p:txBody>
          <a:bodyPr/>
          <a:lstStyle/>
          <a:p>
            <a:r>
              <a:rPr lang="pl-PL" dirty="0"/>
              <a:t>ROŚ - zawartość</a:t>
            </a:r>
          </a:p>
        </p:txBody>
      </p:sp>
      <p:sp>
        <p:nvSpPr>
          <p:cNvPr id="3" name="Symbol zastępczy zawartości 2">
            <a:extLst>
              <a:ext uri="{FF2B5EF4-FFF2-40B4-BE49-F238E27FC236}">
                <a16:creationId xmlns:a16="http://schemas.microsoft.com/office/drawing/2014/main" id="{C49C7462-A818-4054-A9A5-18CC7BA6692C}"/>
              </a:ext>
            </a:extLst>
          </p:cNvPr>
          <p:cNvSpPr>
            <a:spLocks noGrp="1"/>
          </p:cNvSpPr>
          <p:nvPr>
            <p:ph idx="1"/>
          </p:nvPr>
        </p:nvSpPr>
        <p:spPr/>
        <p:txBody>
          <a:bodyPr/>
          <a:lstStyle/>
          <a:p>
            <a:r>
              <a:rPr lang="pl-PL" dirty="0"/>
              <a:t>Zawartość raportu o oddziaływaniu na środowisko określa ściśle treść art. 66 ustawy z dnia 3 października 2008 r. o udostępnianiu informacji o środowisku i jego ochronie, udziale społeczeństwa w ochronie środowiska oraz o ocenach oddziaływania na środowisko. </a:t>
            </a:r>
          </a:p>
          <a:p>
            <a:endParaRPr lang="pl-PL" dirty="0"/>
          </a:p>
        </p:txBody>
      </p:sp>
    </p:spTree>
    <p:extLst>
      <p:ext uri="{BB962C8B-B14F-4D97-AF65-F5344CB8AC3E}">
        <p14:creationId xmlns:p14="http://schemas.microsoft.com/office/powerpoint/2010/main" val="134626998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5E0B232-2D98-46B3-9914-6CABD0326DCA}"/>
              </a:ext>
            </a:extLst>
          </p:cNvPr>
          <p:cNvSpPr>
            <a:spLocks noGrp="1"/>
          </p:cNvSpPr>
          <p:nvPr>
            <p:ph type="title"/>
          </p:nvPr>
        </p:nvSpPr>
        <p:spPr/>
        <p:txBody>
          <a:bodyPr/>
          <a:lstStyle/>
          <a:p>
            <a:r>
              <a:rPr lang="pl-PL" dirty="0"/>
              <a:t>Zawartość ROŚ</a:t>
            </a:r>
          </a:p>
        </p:txBody>
      </p:sp>
      <p:sp>
        <p:nvSpPr>
          <p:cNvPr id="3" name="Symbol zastępczy zawartości 2">
            <a:extLst>
              <a:ext uri="{FF2B5EF4-FFF2-40B4-BE49-F238E27FC236}">
                <a16:creationId xmlns:a16="http://schemas.microsoft.com/office/drawing/2014/main" id="{7963BE7F-FE57-4B77-B380-B6E7AA32EDDD}"/>
              </a:ext>
            </a:extLst>
          </p:cNvPr>
          <p:cNvSpPr>
            <a:spLocks noGrp="1"/>
          </p:cNvSpPr>
          <p:nvPr>
            <p:ph idx="1"/>
          </p:nvPr>
        </p:nvSpPr>
        <p:spPr/>
        <p:txBody>
          <a:bodyPr>
            <a:normAutofit fontScale="85000" lnSpcReduction="10000"/>
          </a:bodyPr>
          <a:lstStyle/>
          <a:p>
            <a:pPr marL="457200" indent="-457200">
              <a:buFont typeface="+mj-lt"/>
              <a:buAutoNum type="arabicParenR"/>
            </a:pPr>
            <a:r>
              <a:rPr lang="pl-PL" dirty="0"/>
              <a:t>Opis planowanego przedsięwzięcia,</a:t>
            </a:r>
          </a:p>
          <a:p>
            <a:pPr marL="457200" indent="-457200">
              <a:buFont typeface="+mj-lt"/>
              <a:buAutoNum type="arabicParenR"/>
            </a:pPr>
            <a:r>
              <a:rPr lang="pl-PL" dirty="0"/>
              <a:t>Opis elementów przyrodniczych środowiska objętych zakresem przewidywanego oddziaływania planowanego przedsięwzięcia na środowisko,</a:t>
            </a:r>
          </a:p>
          <a:p>
            <a:pPr marL="457200" indent="-457200">
              <a:buFont typeface="+mj-lt"/>
              <a:buAutoNum type="arabicParenR"/>
            </a:pPr>
            <a:r>
              <a:rPr lang="pl-PL" dirty="0"/>
              <a:t>Opis istniejących w sąsiedztwie lub w bezpośrednim zasięgu oddziaływania planowanego przedsięwzięcia zabytków chronionych na podstawie przepisów o ochronie zabytków i opiece nad zabytkami,</a:t>
            </a:r>
          </a:p>
          <a:p>
            <a:pPr marL="457200" indent="-457200">
              <a:buFont typeface="+mj-lt"/>
              <a:buAutoNum type="arabicParenR"/>
            </a:pPr>
            <a:r>
              <a:rPr lang="pl-PL" dirty="0"/>
              <a:t>Opis krajobrazu, w którym dane przedsięwzięcie ma być zlokalizowane,</a:t>
            </a:r>
          </a:p>
          <a:p>
            <a:pPr marL="457200" indent="-457200">
              <a:buFont typeface="+mj-lt"/>
              <a:buAutoNum type="arabicParenR"/>
            </a:pPr>
            <a:r>
              <a:rPr lang="pl-PL" dirty="0"/>
              <a:t>Informacje na temat powiązań z innymi przedsięwzięciami, w szczególności kumulowania się oddziaływań przedsięwzięć realizowanych, zrealizowanych lub planowanych, dla których wydano decyzję o środowiskowych uwarunkowaniach, znajdujących się na terenie, na którym planuje się realizację przedsięwzięcia, oraz w obszarze oddziaływania przedsięwzięcia lub których oddziaływania mieszczą się w obszarze oddziaływania planowanego przedsięwzięcia – w zakresie, w jakim ich oddziaływania mogą prowadzić do skumulowania oddziaływań z planowanym przedsięwzięciem,</a:t>
            </a:r>
          </a:p>
          <a:p>
            <a:pPr marL="457200" indent="-457200">
              <a:buFont typeface="+mj-lt"/>
              <a:buAutoNum type="arabicParenR"/>
            </a:pPr>
            <a:r>
              <a:rPr lang="pl-PL" dirty="0"/>
              <a:t>Opis przewidywanych skutków dla środowiska w przypadku niepodejmowania przedsięwzięcia, uwzględniający dostępne informacje o środowisku oraz wiedzę naukową,</a:t>
            </a:r>
          </a:p>
          <a:p>
            <a:endParaRPr lang="pl-PL" dirty="0"/>
          </a:p>
        </p:txBody>
      </p:sp>
    </p:spTree>
    <p:extLst>
      <p:ext uri="{BB962C8B-B14F-4D97-AF65-F5344CB8AC3E}">
        <p14:creationId xmlns:p14="http://schemas.microsoft.com/office/powerpoint/2010/main" val="240514207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5E0B232-2D98-46B3-9914-6CABD0326DCA}"/>
              </a:ext>
            </a:extLst>
          </p:cNvPr>
          <p:cNvSpPr>
            <a:spLocks noGrp="1"/>
          </p:cNvSpPr>
          <p:nvPr>
            <p:ph type="title"/>
          </p:nvPr>
        </p:nvSpPr>
        <p:spPr/>
        <p:txBody>
          <a:bodyPr/>
          <a:lstStyle/>
          <a:p>
            <a:r>
              <a:rPr lang="pl-PL" dirty="0"/>
              <a:t>Zawartość ROŚ</a:t>
            </a:r>
          </a:p>
        </p:txBody>
      </p:sp>
      <p:sp>
        <p:nvSpPr>
          <p:cNvPr id="3" name="Symbol zastępczy zawartości 2">
            <a:extLst>
              <a:ext uri="{FF2B5EF4-FFF2-40B4-BE49-F238E27FC236}">
                <a16:creationId xmlns:a16="http://schemas.microsoft.com/office/drawing/2014/main" id="{7963BE7F-FE57-4B77-B380-B6E7AA32EDDD}"/>
              </a:ext>
            </a:extLst>
          </p:cNvPr>
          <p:cNvSpPr>
            <a:spLocks noGrp="1"/>
          </p:cNvSpPr>
          <p:nvPr>
            <p:ph idx="1"/>
          </p:nvPr>
        </p:nvSpPr>
        <p:spPr/>
        <p:txBody>
          <a:bodyPr>
            <a:normAutofit/>
          </a:bodyPr>
          <a:lstStyle/>
          <a:p>
            <a:pPr marL="457200" indent="-457200">
              <a:buFont typeface="+mj-lt"/>
              <a:buAutoNum type="arabicParenR" startAt="7"/>
            </a:pPr>
            <a:r>
              <a:rPr lang="pl-PL" dirty="0"/>
              <a:t>Opis wariantów,</a:t>
            </a:r>
          </a:p>
          <a:p>
            <a:pPr marL="457200" indent="-457200">
              <a:buFont typeface="+mj-lt"/>
              <a:buAutoNum type="arabicParenR" startAt="7"/>
            </a:pPr>
            <a:r>
              <a:rPr lang="pl-PL" dirty="0"/>
              <a:t>Określenie przewidywanego oddziaływania analizowanych wariantów na środowisko, porównanie oddziaływań analizowanych wariantów,</a:t>
            </a:r>
          </a:p>
          <a:p>
            <a:pPr marL="457200" indent="-457200">
              <a:buFont typeface="+mj-lt"/>
              <a:buAutoNum type="arabicParenR" startAt="7"/>
            </a:pPr>
            <a:r>
              <a:rPr lang="pl-PL" dirty="0"/>
              <a:t>Uzasadnienie proponowanego przez wnioskodawcę wariantu,</a:t>
            </a:r>
          </a:p>
          <a:p>
            <a:pPr marL="457200" indent="-457200">
              <a:buFont typeface="+mj-lt"/>
              <a:buAutoNum type="arabicParenR" startAt="7"/>
            </a:pPr>
            <a:r>
              <a:rPr lang="pl-PL" dirty="0"/>
              <a:t>Opis metod prognozowania</a:t>
            </a:r>
          </a:p>
          <a:p>
            <a:pPr marL="457200" indent="-457200">
              <a:buFont typeface="+mj-lt"/>
              <a:buAutoNum type="arabicParenR" startAt="7"/>
            </a:pPr>
            <a:r>
              <a:rPr lang="pl-PL" dirty="0"/>
              <a:t>Opis planowanych do wdrożenia działań</a:t>
            </a:r>
          </a:p>
          <a:p>
            <a:pPr marL="457200" indent="-457200">
              <a:buFont typeface="+mj-lt"/>
              <a:buAutoNum type="arabicParenR" startAt="7"/>
            </a:pPr>
            <a:r>
              <a:rPr lang="pl-PL" dirty="0"/>
              <a:t>Dla instalacji – porównanie z BAT</a:t>
            </a:r>
          </a:p>
          <a:p>
            <a:pPr marL="457200" indent="-457200">
              <a:buFont typeface="+mj-lt"/>
              <a:buAutoNum type="arabicParenR" startAt="7"/>
            </a:pPr>
            <a:r>
              <a:rPr lang="pl-PL" dirty="0"/>
              <a:t>Strategiczne cele środowiskowe,</a:t>
            </a:r>
          </a:p>
          <a:p>
            <a:endParaRPr lang="pl-PL" dirty="0"/>
          </a:p>
        </p:txBody>
      </p:sp>
    </p:spTree>
    <p:extLst>
      <p:ext uri="{BB962C8B-B14F-4D97-AF65-F5344CB8AC3E}">
        <p14:creationId xmlns:p14="http://schemas.microsoft.com/office/powerpoint/2010/main" val="33444861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54264D9-60E4-4A06-88B7-D6EC4A53144E}"/>
              </a:ext>
            </a:extLst>
          </p:cNvPr>
          <p:cNvSpPr>
            <a:spLocks noGrp="1"/>
          </p:cNvSpPr>
          <p:nvPr>
            <p:ph type="title"/>
          </p:nvPr>
        </p:nvSpPr>
        <p:spPr/>
        <p:txBody>
          <a:bodyPr/>
          <a:lstStyle/>
          <a:p>
            <a:r>
              <a:rPr lang="pl-PL" dirty="0"/>
              <a:t>Promulgacja i wejście w życie ustawy</a:t>
            </a:r>
          </a:p>
        </p:txBody>
      </p:sp>
      <p:sp>
        <p:nvSpPr>
          <p:cNvPr id="3" name="Symbol zastępczy zawartości 2">
            <a:extLst>
              <a:ext uri="{FF2B5EF4-FFF2-40B4-BE49-F238E27FC236}">
                <a16:creationId xmlns:a16="http://schemas.microsoft.com/office/drawing/2014/main" id="{1770ADFA-BF17-425F-A7F2-F0370D7381B4}"/>
              </a:ext>
            </a:extLst>
          </p:cNvPr>
          <p:cNvSpPr>
            <a:spLocks noGrp="1"/>
          </p:cNvSpPr>
          <p:nvPr>
            <p:ph idx="1"/>
          </p:nvPr>
        </p:nvSpPr>
        <p:spPr/>
        <p:txBody>
          <a:bodyPr/>
          <a:lstStyle/>
          <a:p>
            <a:r>
              <a:rPr lang="pl-PL" dirty="0"/>
              <a:t>Publikacja w Dzienniku Ustaw RP jest warunkiem wejścia ustawy w życie. Ustawa wchodzi w życie po upływie 14 dni od dnia jej ogłoszenia, chyba że sama stanowi inaczej. </a:t>
            </a:r>
          </a:p>
        </p:txBody>
      </p:sp>
    </p:spTree>
    <p:extLst>
      <p:ext uri="{BB962C8B-B14F-4D97-AF65-F5344CB8AC3E}">
        <p14:creationId xmlns:p14="http://schemas.microsoft.com/office/powerpoint/2010/main" val="141427014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504374F-8D53-4D7C-9272-6A50A41DE66E}"/>
              </a:ext>
            </a:extLst>
          </p:cNvPr>
          <p:cNvSpPr>
            <a:spLocks noGrp="1"/>
          </p:cNvSpPr>
          <p:nvPr>
            <p:ph type="title"/>
          </p:nvPr>
        </p:nvSpPr>
        <p:spPr/>
        <p:txBody>
          <a:bodyPr/>
          <a:lstStyle/>
          <a:p>
            <a:r>
              <a:rPr lang="pl-PL" dirty="0"/>
              <a:t>Zawartość ROŚ</a:t>
            </a:r>
          </a:p>
        </p:txBody>
      </p:sp>
      <p:sp>
        <p:nvSpPr>
          <p:cNvPr id="3" name="Symbol zastępczy zawartości 2">
            <a:extLst>
              <a:ext uri="{FF2B5EF4-FFF2-40B4-BE49-F238E27FC236}">
                <a16:creationId xmlns:a16="http://schemas.microsoft.com/office/drawing/2014/main" id="{B2E6F59E-04C5-4763-891D-408ACA35F36F}"/>
              </a:ext>
            </a:extLst>
          </p:cNvPr>
          <p:cNvSpPr>
            <a:spLocks noGrp="1"/>
          </p:cNvSpPr>
          <p:nvPr>
            <p:ph idx="1"/>
          </p:nvPr>
        </p:nvSpPr>
        <p:spPr/>
        <p:txBody>
          <a:bodyPr/>
          <a:lstStyle/>
          <a:p>
            <a:pPr marL="457200" indent="-457200">
              <a:buFont typeface="+mj-lt"/>
              <a:buAutoNum type="arabicParenR" startAt="14"/>
            </a:pPr>
            <a:r>
              <a:rPr lang="pl-PL" dirty="0"/>
              <a:t>Obszary ograniczonego użytkowania,</a:t>
            </a:r>
          </a:p>
          <a:p>
            <a:pPr marL="457200" indent="-457200">
              <a:buFont typeface="+mj-lt"/>
              <a:buAutoNum type="arabicParenR" startAt="14"/>
            </a:pPr>
            <a:r>
              <a:rPr lang="pl-PL" dirty="0"/>
              <a:t>Przedstawienie zagadnień w formie graficznej oraz kartograficznej,</a:t>
            </a:r>
          </a:p>
          <a:p>
            <a:pPr marL="457200" indent="-457200">
              <a:buFont typeface="+mj-lt"/>
              <a:buAutoNum type="arabicParenR" startAt="14"/>
            </a:pPr>
            <a:r>
              <a:rPr lang="pl-PL" dirty="0"/>
              <a:t>Analiza możliwych konfliktów społecznych,</a:t>
            </a:r>
          </a:p>
          <a:p>
            <a:pPr marL="457200" indent="-457200">
              <a:buFont typeface="+mj-lt"/>
              <a:buAutoNum type="arabicParenR" startAt="14"/>
            </a:pPr>
            <a:r>
              <a:rPr lang="pl-PL" dirty="0"/>
              <a:t>Przedstawienie propozycji monitoringu</a:t>
            </a:r>
          </a:p>
          <a:p>
            <a:pPr marL="457200" indent="-457200">
              <a:buFont typeface="+mj-lt"/>
              <a:buAutoNum type="arabicParenR" startAt="14"/>
            </a:pPr>
            <a:r>
              <a:rPr lang="pl-PL" dirty="0"/>
              <a:t>Wskazanie trudności wynikających z niedostatków techniki lub luk we współczesnej wiedzy jakie napotkano opracowując raport,</a:t>
            </a:r>
          </a:p>
          <a:p>
            <a:pPr marL="457200" indent="-457200">
              <a:buFont typeface="+mj-lt"/>
              <a:buAutoNum type="arabicParenR" startAt="14"/>
            </a:pPr>
            <a:r>
              <a:rPr lang="pl-PL" dirty="0"/>
              <a:t>Streszczenie w języku niespecjalistycznym informacji zawartych w raporcie, w odniesieniu do każdego elementu raportu.</a:t>
            </a:r>
          </a:p>
          <a:p>
            <a:endParaRPr lang="pl-PL" dirty="0"/>
          </a:p>
        </p:txBody>
      </p:sp>
    </p:spTree>
    <p:extLst>
      <p:ext uri="{BB962C8B-B14F-4D97-AF65-F5344CB8AC3E}">
        <p14:creationId xmlns:p14="http://schemas.microsoft.com/office/powerpoint/2010/main" val="31619638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EB70073-0C4C-4735-A8D4-B9F3D190EBA9}"/>
              </a:ext>
            </a:extLst>
          </p:cNvPr>
          <p:cNvSpPr>
            <a:spLocks noGrp="1"/>
          </p:cNvSpPr>
          <p:nvPr>
            <p:ph type="title"/>
          </p:nvPr>
        </p:nvSpPr>
        <p:spPr/>
        <p:txBody>
          <a:bodyPr/>
          <a:lstStyle/>
          <a:p>
            <a:r>
              <a:rPr lang="pl-PL" dirty="0"/>
              <a:t>Opis planowanego przedsięwzięcia</a:t>
            </a:r>
          </a:p>
        </p:txBody>
      </p:sp>
      <p:sp>
        <p:nvSpPr>
          <p:cNvPr id="3" name="Symbol zastępczy zawartości 2">
            <a:extLst>
              <a:ext uri="{FF2B5EF4-FFF2-40B4-BE49-F238E27FC236}">
                <a16:creationId xmlns:a16="http://schemas.microsoft.com/office/drawing/2014/main" id="{3AF6F6A8-A785-4537-B2B3-279A35905BE6}"/>
              </a:ext>
            </a:extLst>
          </p:cNvPr>
          <p:cNvSpPr>
            <a:spLocks noGrp="1"/>
          </p:cNvSpPr>
          <p:nvPr>
            <p:ph idx="1"/>
          </p:nvPr>
        </p:nvSpPr>
        <p:spPr/>
        <p:txBody>
          <a:bodyPr>
            <a:normAutofit fontScale="92500" lnSpcReduction="20000"/>
          </a:bodyPr>
          <a:lstStyle/>
          <a:p>
            <a:pPr marL="457200" indent="-457200">
              <a:buFont typeface="+mj-lt"/>
              <a:buAutoNum type="alphaLcParenR"/>
            </a:pPr>
            <a:r>
              <a:rPr lang="pl-PL" dirty="0"/>
              <a:t>Charakterystyka całego przedsięwzięcia i warunki użytkowania terenu w fazie budowy i eksploatacji, w tym dla obszarów szczególnego zagrożenia powodzią,</a:t>
            </a:r>
          </a:p>
          <a:p>
            <a:pPr marL="457200" indent="-457200">
              <a:buFont typeface="+mj-lt"/>
              <a:buAutoNum type="alphaLcParenR"/>
            </a:pPr>
            <a:r>
              <a:rPr lang="pl-PL" dirty="0"/>
              <a:t>Główne cechy charakterystyczne procesów produkcyjnych,</a:t>
            </a:r>
          </a:p>
          <a:p>
            <a:pPr marL="457200" indent="-457200">
              <a:buFont typeface="+mj-lt"/>
              <a:buAutoNum type="alphaLcParenR"/>
            </a:pPr>
            <a:r>
              <a:rPr lang="pl-PL" dirty="0"/>
              <a:t>Przewidywane rodzaje i ilości emisji, w tym odpadów, wynikające z funkcjonowania przedsięwzięcia,</a:t>
            </a:r>
          </a:p>
          <a:p>
            <a:pPr marL="457200" indent="-457200">
              <a:buFont typeface="+mj-lt"/>
              <a:buAutoNum type="alphaLcParenR"/>
            </a:pPr>
            <a:r>
              <a:rPr lang="pl-PL" dirty="0"/>
              <a:t>Informacje o różnorodności biologicznej, wykorzystaniu zasobów naturalnych, w tym gleby, wody i powierzchni ziemi</a:t>
            </a:r>
          </a:p>
          <a:p>
            <a:pPr marL="457200" indent="-457200">
              <a:buFont typeface="+mj-lt"/>
              <a:buAutoNum type="alphaLcParenR"/>
            </a:pPr>
            <a:r>
              <a:rPr lang="pl-PL" dirty="0"/>
              <a:t>Informacje o zapotrzebowaniu na energię i jej zużyciu, </a:t>
            </a:r>
          </a:p>
          <a:p>
            <a:pPr marL="457200" indent="-457200">
              <a:buFont typeface="+mj-lt"/>
              <a:buAutoNum type="alphaLcParenR"/>
            </a:pPr>
            <a:r>
              <a:rPr lang="pl-PL" dirty="0"/>
              <a:t>Informacje o pracach rozbiórkowych dotyczących przedsięwzięć mogących znacząco oddziaływać na środowisko,</a:t>
            </a:r>
          </a:p>
          <a:p>
            <a:pPr marL="457200" indent="-457200">
              <a:buFont typeface="+mj-lt"/>
              <a:buAutoNum type="alphaLcParenR"/>
            </a:pPr>
            <a:r>
              <a:rPr lang="pl-PL" dirty="0"/>
              <a:t>Ocenione w oparciu o wiedzę naukową ryzyko wystąpienia poważnych awarii lub katastrof naturalnych i budowlanych, przy uwzględnieniu używanych substancji i stosowanych technologii, w tym ryzyko związane ze zmianą klimatu. </a:t>
            </a:r>
          </a:p>
          <a:p>
            <a:endParaRPr lang="pl-PL" dirty="0"/>
          </a:p>
        </p:txBody>
      </p:sp>
    </p:spTree>
    <p:extLst>
      <p:ext uri="{BB962C8B-B14F-4D97-AF65-F5344CB8AC3E}">
        <p14:creationId xmlns:p14="http://schemas.microsoft.com/office/powerpoint/2010/main" val="387312270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90E75CE-D903-41E5-9562-75352D1ADFA1}"/>
              </a:ext>
            </a:extLst>
          </p:cNvPr>
          <p:cNvSpPr>
            <a:spLocks noGrp="1"/>
          </p:cNvSpPr>
          <p:nvPr>
            <p:ph type="title"/>
          </p:nvPr>
        </p:nvSpPr>
        <p:spPr/>
        <p:txBody>
          <a:bodyPr/>
          <a:lstStyle/>
          <a:p>
            <a:r>
              <a:rPr lang="pl-PL" dirty="0"/>
              <a:t>Opis elementów przyrodniczych</a:t>
            </a:r>
          </a:p>
        </p:txBody>
      </p:sp>
      <p:sp>
        <p:nvSpPr>
          <p:cNvPr id="3" name="Symbol zastępczy zawartości 2">
            <a:extLst>
              <a:ext uri="{FF2B5EF4-FFF2-40B4-BE49-F238E27FC236}">
                <a16:creationId xmlns:a16="http://schemas.microsoft.com/office/drawing/2014/main" id="{946C0BCB-5113-4FCF-B753-E799D002D9F9}"/>
              </a:ext>
            </a:extLst>
          </p:cNvPr>
          <p:cNvSpPr>
            <a:spLocks noGrp="1"/>
          </p:cNvSpPr>
          <p:nvPr>
            <p:ph idx="1"/>
          </p:nvPr>
        </p:nvSpPr>
        <p:spPr/>
        <p:txBody>
          <a:bodyPr>
            <a:normAutofit/>
          </a:bodyPr>
          <a:lstStyle/>
          <a:p>
            <a:pPr marL="457200" indent="-457200">
              <a:buFont typeface="+mj-lt"/>
              <a:buAutoNum type="alphaLcParenR"/>
            </a:pPr>
            <a:r>
              <a:rPr lang="pl-PL" dirty="0"/>
              <a:t>Opis elementów przyrodniczych, w tym:</a:t>
            </a:r>
          </a:p>
          <a:p>
            <a:pPr marL="749808" lvl="1" indent="-457200">
              <a:buFont typeface="+mj-lt"/>
              <a:buAutoNum type="romanLcPeriod"/>
            </a:pPr>
            <a:r>
              <a:rPr lang="pl-PL" dirty="0"/>
              <a:t>elementów środowiska objętych ochroną na podstawie ustawy z dnia 16 kwietnia 2004 r. o ochronie przyrody oraz korytarzy ekologicznych w rozumieniu tej ustawy, </a:t>
            </a:r>
          </a:p>
          <a:p>
            <a:pPr marL="749808" lvl="1" indent="-457200">
              <a:buFont typeface="+mj-lt"/>
              <a:buAutoNum type="romanLcPeriod"/>
            </a:pPr>
            <a:r>
              <a:rPr lang="pl-PL" dirty="0"/>
              <a:t>właściwości </a:t>
            </a:r>
            <a:r>
              <a:rPr lang="pl-PL" dirty="0" err="1"/>
              <a:t>hydromorfologicznych</a:t>
            </a:r>
            <a:r>
              <a:rPr lang="pl-PL" dirty="0"/>
              <a:t>, fizykochemicznych, biologicznych i chemicznych wód; </a:t>
            </a:r>
          </a:p>
          <a:p>
            <a:pPr marL="457200" indent="-457200">
              <a:buFont typeface="+mj-lt"/>
              <a:buAutoNum type="alphaLcParenR"/>
            </a:pPr>
            <a:r>
              <a:rPr lang="pl-PL" dirty="0"/>
              <a:t>wyniki inwentaryzacji przyrodniczej, przez którą rozumie się zbiór badań terenowych przeprowadzonych na potrzeby scharakteryzowania elementów środowiska przyrodniczego, jeżeli została przeprowadzona, wraz z opisem zastosowanej metodyki; wyniki inwentaryzacji przyrodniczej wraz z opisem metodyki stanowią załącznik do raportu; </a:t>
            </a:r>
          </a:p>
          <a:p>
            <a:pPr marL="457200" indent="-457200">
              <a:buFont typeface="+mj-lt"/>
              <a:buAutoNum type="alphaLcParenR"/>
            </a:pPr>
            <a:r>
              <a:rPr lang="pl-PL" dirty="0"/>
              <a:t>inne dane, na podstawie których dokonano opisu elementów przyrodniczych. </a:t>
            </a:r>
          </a:p>
          <a:p>
            <a:endParaRPr lang="pl-PL" dirty="0"/>
          </a:p>
        </p:txBody>
      </p:sp>
    </p:spTree>
    <p:extLst>
      <p:ext uri="{BB962C8B-B14F-4D97-AF65-F5344CB8AC3E}">
        <p14:creationId xmlns:p14="http://schemas.microsoft.com/office/powerpoint/2010/main" val="417373715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22946FE-0C95-4533-A4B8-1B6913833806}"/>
              </a:ext>
            </a:extLst>
          </p:cNvPr>
          <p:cNvSpPr>
            <a:spLocks noGrp="1"/>
          </p:cNvSpPr>
          <p:nvPr>
            <p:ph type="title"/>
          </p:nvPr>
        </p:nvSpPr>
        <p:spPr/>
        <p:txBody>
          <a:bodyPr/>
          <a:lstStyle/>
          <a:p>
            <a:r>
              <a:rPr lang="pl-PL" dirty="0"/>
              <a:t>Opis zabytków</a:t>
            </a:r>
          </a:p>
        </p:txBody>
      </p:sp>
      <p:sp>
        <p:nvSpPr>
          <p:cNvPr id="3" name="Symbol zastępczy zawartości 2">
            <a:extLst>
              <a:ext uri="{FF2B5EF4-FFF2-40B4-BE49-F238E27FC236}">
                <a16:creationId xmlns:a16="http://schemas.microsoft.com/office/drawing/2014/main" id="{EA4CB976-710C-43E9-AAE6-DD0A1DD602C3}"/>
              </a:ext>
            </a:extLst>
          </p:cNvPr>
          <p:cNvSpPr>
            <a:spLocks noGrp="1"/>
          </p:cNvSpPr>
          <p:nvPr>
            <p:ph idx="1"/>
          </p:nvPr>
        </p:nvSpPr>
        <p:spPr/>
        <p:txBody>
          <a:bodyPr>
            <a:normAutofit fontScale="92500" lnSpcReduction="10000"/>
          </a:bodyPr>
          <a:lstStyle/>
          <a:p>
            <a:r>
              <a:rPr lang="pl-PL" dirty="0"/>
              <a:t>Należy pamiętać o wszelkich formach ochrony zabytków według ustawy z dnia 23 lipca 2003 r. o ochronie zabytków i opiece nad zabytkami (t.j. Dz. U. z 2022 r., poz. 840).</a:t>
            </a:r>
          </a:p>
          <a:p>
            <a:r>
              <a:rPr lang="pl-PL" dirty="0"/>
              <a:t>Formami ochrony zabytków są:</a:t>
            </a:r>
          </a:p>
          <a:p>
            <a:pPr marL="457200" indent="-457200">
              <a:buFont typeface="+mj-lt"/>
              <a:buAutoNum type="arabicParenR"/>
            </a:pPr>
            <a:r>
              <a:rPr lang="pl-PL" dirty="0"/>
              <a:t>wpis do rejestru zabytków; </a:t>
            </a:r>
          </a:p>
          <a:p>
            <a:pPr marL="457200" indent="-457200">
              <a:buFont typeface="+mj-lt"/>
              <a:buAutoNum type="arabicParenR"/>
            </a:pPr>
            <a:r>
              <a:rPr lang="pl-PL" dirty="0"/>
              <a:t>wpis na Listę Skarbów Dziedzictwa; </a:t>
            </a:r>
          </a:p>
          <a:p>
            <a:pPr marL="457200" indent="-457200">
              <a:buFont typeface="+mj-lt"/>
              <a:buAutoNum type="arabicParenR"/>
            </a:pPr>
            <a:r>
              <a:rPr lang="pl-PL" dirty="0"/>
              <a:t>uznanie za pomnik historii; </a:t>
            </a:r>
          </a:p>
          <a:p>
            <a:pPr marL="457200" indent="-457200">
              <a:buFont typeface="+mj-lt"/>
              <a:buAutoNum type="arabicParenR"/>
            </a:pPr>
            <a:r>
              <a:rPr lang="pl-PL" dirty="0"/>
              <a:t>utworzenie parku kulturowego; </a:t>
            </a:r>
          </a:p>
          <a:p>
            <a:pPr marL="457200" indent="-457200">
              <a:buFont typeface="+mj-lt"/>
              <a:buAutoNum type="arabicParenR"/>
            </a:pPr>
            <a:r>
              <a:rPr lang="pl-PL" dirty="0"/>
              <a:t>ustalenia ochrony w miejscowym planie zagospodarowania przestrzennego albo w decyzji o ustaleniu lokalizacji inwestycji celu publicznego, decyzji o warunkach zabudowy, decyzji o zezwoleniu na realizację inwestycji drogowej, decyzji o ustaleniu lokalizacji linii kolejowej lub decyzji o zezwoleniu na realizację inwestycji w zakresie lotniska użytku publicznego. </a:t>
            </a:r>
          </a:p>
        </p:txBody>
      </p:sp>
    </p:spTree>
    <p:extLst>
      <p:ext uri="{BB962C8B-B14F-4D97-AF65-F5344CB8AC3E}">
        <p14:creationId xmlns:p14="http://schemas.microsoft.com/office/powerpoint/2010/main" val="4200362750"/>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79CBC37-D6CF-4C63-9B26-F5ACC1C3207E}"/>
              </a:ext>
            </a:extLst>
          </p:cNvPr>
          <p:cNvSpPr>
            <a:spLocks noGrp="1"/>
          </p:cNvSpPr>
          <p:nvPr>
            <p:ph type="title"/>
          </p:nvPr>
        </p:nvSpPr>
        <p:spPr/>
        <p:txBody>
          <a:bodyPr/>
          <a:lstStyle/>
          <a:p>
            <a:r>
              <a:rPr lang="pl-PL" dirty="0"/>
              <a:t>Opis wariantów</a:t>
            </a:r>
          </a:p>
        </p:txBody>
      </p:sp>
      <p:sp>
        <p:nvSpPr>
          <p:cNvPr id="3" name="Symbol zastępczy zawartości 2">
            <a:extLst>
              <a:ext uri="{FF2B5EF4-FFF2-40B4-BE49-F238E27FC236}">
                <a16:creationId xmlns:a16="http://schemas.microsoft.com/office/drawing/2014/main" id="{4A3C37BF-F1E3-4C97-B026-314DB8100A73}"/>
              </a:ext>
            </a:extLst>
          </p:cNvPr>
          <p:cNvSpPr>
            <a:spLocks noGrp="1"/>
          </p:cNvSpPr>
          <p:nvPr>
            <p:ph idx="1"/>
          </p:nvPr>
        </p:nvSpPr>
        <p:spPr/>
        <p:txBody>
          <a:bodyPr/>
          <a:lstStyle/>
          <a:p>
            <a:r>
              <a:rPr lang="pl-PL" dirty="0"/>
              <a:t>Należy przedstawić opis wariantów uwzględniający szczególne cechy przedsięwzięcia lub jego oddziaływania, w tym: </a:t>
            </a:r>
          </a:p>
          <a:p>
            <a:pPr marL="457200" indent="-457200">
              <a:buFont typeface="+mj-lt"/>
              <a:buAutoNum type="alphaLcParenR"/>
            </a:pPr>
            <a:r>
              <a:rPr lang="pl-PL" dirty="0"/>
              <a:t>wariantu proponowanego przez wnioskodawcę oraz </a:t>
            </a:r>
          </a:p>
          <a:p>
            <a:pPr marL="457200" indent="-457200">
              <a:buFont typeface="+mj-lt"/>
              <a:buAutoNum type="alphaLcParenR"/>
            </a:pPr>
            <a:r>
              <a:rPr lang="pl-PL" dirty="0"/>
              <a:t>racjonalnego wariantu alternatywnego, </a:t>
            </a:r>
          </a:p>
          <a:p>
            <a:pPr marL="457200" indent="-457200">
              <a:buFont typeface="+mj-lt"/>
              <a:buAutoNum type="alphaLcParenR"/>
            </a:pPr>
            <a:r>
              <a:rPr lang="pl-PL" dirty="0"/>
              <a:t>racjonalnego wariantu najkorzystniejszego dla środowiska </a:t>
            </a:r>
          </a:p>
          <a:p>
            <a:endParaRPr lang="pl-PL" dirty="0"/>
          </a:p>
          <a:p>
            <a:r>
              <a:rPr lang="pl-PL" dirty="0"/>
              <a:t>– wraz </a:t>
            </a:r>
            <a:r>
              <a:rPr lang="pl-PL" sz="2400" b="1" dirty="0"/>
              <a:t>z uzasadnieniem ich wyboru</a:t>
            </a:r>
            <a:r>
              <a:rPr lang="pl-PL" dirty="0"/>
              <a:t>. </a:t>
            </a:r>
          </a:p>
        </p:txBody>
      </p:sp>
    </p:spTree>
    <p:extLst>
      <p:ext uri="{BB962C8B-B14F-4D97-AF65-F5344CB8AC3E}">
        <p14:creationId xmlns:p14="http://schemas.microsoft.com/office/powerpoint/2010/main" val="2411868532"/>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3ABD6F5-9C53-4F37-9126-D4FFF19EB0C5}"/>
              </a:ext>
            </a:extLst>
          </p:cNvPr>
          <p:cNvSpPr>
            <a:spLocks noGrp="1"/>
          </p:cNvSpPr>
          <p:nvPr>
            <p:ph type="title"/>
          </p:nvPr>
        </p:nvSpPr>
        <p:spPr/>
        <p:txBody>
          <a:bodyPr/>
          <a:lstStyle/>
          <a:p>
            <a:r>
              <a:rPr lang="pl-PL" dirty="0"/>
              <a:t>Określenie przewidywanego oddziaływania wariantów na środowisko</a:t>
            </a:r>
          </a:p>
        </p:txBody>
      </p:sp>
      <p:sp>
        <p:nvSpPr>
          <p:cNvPr id="3" name="Symbol zastępczy zawartości 2">
            <a:extLst>
              <a:ext uri="{FF2B5EF4-FFF2-40B4-BE49-F238E27FC236}">
                <a16:creationId xmlns:a16="http://schemas.microsoft.com/office/drawing/2014/main" id="{A0CB685B-30C7-469A-908E-F8CA64211085}"/>
              </a:ext>
            </a:extLst>
          </p:cNvPr>
          <p:cNvSpPr>
            <a:spLocks noGrp="1"/>
          </p:cNvSpPr>
          <p:nvPr>
            <p:ph idx="1"/>
          </p:nvPr>
        </p:nvSpPr>
        <p:spPr/>
        <p:txBody>
          <a:bodyPr/>
          <a:lstStyle/>
          <a:p>
            <a:r>
              <a:rPr lang="pl-PL" dirty="0"/>
              <a:t>Dla </a:t>
            </a:r>
            <a:r>
              <a:rPr lang="pl-PL" sz="2400" b="1" dirty="0"/>
              <a:t>każdego z wariantów</a:t>
            </a:r>
            <a:r>
              <a:rPr lang="pl-PL" dirty="0"/>
              <a:t> określenie przewidywanego oddziaływania analizowanych wariantów na środowisko, w tym również w przypadku wystąpienia </a:t>
            </a:r>
            <a:r>
              <a:rPr lang="pl-PL" sz="2400" b="1" dirty="0"/>
              <a:t>poważnej awarii przemysłowej i katastrofy</a:t>
            </a:r>
            <a:r>
              <a:rPr lang="pl-PL" dirty="0"/>
              <a:t> naturalnej i budowlanej, </a:t>
            </a:r>
            <a:r>
              <a:rPr lang="pl-PL" sz="2400" b="1" dirty="0"/>
              <a:t>na klimat</a:t>
            </a:r>
            <a:r>
              <a:rPr lang="pl-PL" dirty="0"/>
              <a:t>, w tym emisje gazów cieplarnianych i oddziaływania istotne z punktu widzenia dostosowania do zmian klimatu, a także możliwego transgranicznego oddziaływania na środowisko, a w przypadku drogi w transeuropejskiej sieci drogowej, także wpływu planowanej drogi na bezpieczeństwo ruchu drogowego.</a:t>
            </a:r>
          </a:p>
          <a:p>
            <a:endParaRPr lang="pl-PL" dirty="0"/>
          </a:p>
        </p:txBody>
      </p:sp>
    </p:spTree>
    <p:extLst>
      <p:ext uri="{BB962C8B-B14F-4D97-AF65-F5344CB8AC3E}">
        <p14:creationId xmlns:p14="http://schemas.microsoft.com/office/powerpoint/2010/main" val="1286711917"/>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9486272-1B59-40A0-B13F-A8C9BF8528D5}"/>
              </a:ext>
            </a:extLst>
          </p:cNvPr>
          <p:cNvSpPr>
            <a:spLocks noGrp="1"/>
          </p:cNvSpPr>
          <p:nvPr>
            <p:ph type="title"/>
          </p:nvPr>
        </p:nvSpPr>
        <p:spPr/>
        <p:txBody>
          <a:bodyPr/>
          <a:lstStyle/>
          <a:p>
            <a:r>
              <a:rPr lang="pl-PL" dirty="0"/>
              <a:t>Porównanie oddziaływań analizowanych wariantów</a:t>
            </a:r>
          </a:p>
        </p:txBody>
      </p:sp>
      <p:sp>
        <p:nvSpPr>
          <p:cNvPr id="3" name="Symbol zastępczy zawartości 2">
            <a:extLst>
              <a:ext uri="{FF2B5EF4-FFF2-40B4-BE49-F238E27FC236}">
                <a16:creationId xmlns:a16="http://schemas.microsoft.com/office/drawing/2014/main" id="{52B33026-1FF7-4260-AAB2-9B02C8D39371}"/>
              </a:ext>
            </a:extLst>
          </p:cNvPr>
          <p:cNvSpPr>
            <a:spLocks noGrp="1"/>
          </p:cNvSpPr>
          <p:nvPr>
            <p:ph idx="1"/>
          </p:nvPr>
        </p:nvSpPr>
        <p:spPr>
          <a:xfrm>
            <a:off x="1097280" y="1845734"/>
            <a:ext cx="10058400" cy="4023360"/>
          </a:xfrm>
        </p:spPr>
        <p:txBody>
          <a:bodyPr>
            <a:normAutofit fontScale="85000" lnSpcReduction="10000"/>
          </a:bodyPr>
          <a:lstStyle/>
          <a:p>
            <a:r>
              <a:rPr lang="pl-PL" dirty="0"/>
              <a:t>Dla </a:t>
            </a:r>
            <a:r>
              <a:rPr lang="pl-PL" sz="2600" b="1" dirty="0"/>
              <a:t>każdego z wariantów</a:t>
            </a:r>
            <a:r>
              <a:rPr lang="pl-PL" dirty="0"/>
              <a:t> należy dokonać porównania oddziaływań analizowanych wariantów na:</a:t>
            </a:r>
          </a:p>
          <a:p>
            <a:pPr marL="457200" indent="-457200">
              <a:buFont typeface="+mj-lt"/>
              <a:buAutoNum type="alphaLcParenR"/>
            </a:pPr>
            <a:r>
              <a:rPr lang="pl-PL" dirty="0"/>
              <a:t>ludzi, rośliny, zwierzęta, grzyby i siedliska przyrodnicze, wodę i powietrze, </a:t>
            </a:r>
          </a:p>
          <a:p>
            <a:pPr marL="457200" indent="-457200">
              <a:buFont typeface="+mj-lt"/>
              <a:buAutoNum type="alphaLcParenR"/>
            </a:pPr>
            <a:r>
              <a:rPr lang="pl-PL" dirty="0"/>
              <a:t>powierzchnię ziemi, z uwzględnieniem ruchów masowych ziemi, i krajobraz, </a:t>
            </a:r>
          </a:p>
          <a:p>
            <a:pPr marL="457200" indent="-457200">
              <a:buFont typeface="+mj-lt"/>
              <a:buAutoNum type="alphaLcParenR"/>
            </a:pPr>
            <a:r>
              <a:rPr lang="pl-PL" dirty="0"/>
              <a:t>dobra materialne, </a:t>
            </a:r>
          </a:p>
          <a:p>
            <a:pPr marL="457200" indent="-457200">
              <a:buFont typeface="+mj-lt"/>
              <a:buAutoNum type="alphaLcParenR"/>
            </a:pPr>
            <a:r>
              <a:rPr lang="pl-PL" dirty="0"/>
              <a:t>zabytki i krajobraz kulturowy, objęte istniejącą dokumentacją, w szczególności rejestrem lub ewidencją zabytków, </a:t>
            </a:r>
          </a:p>
          <a:p>
            <a:pPr marL="457200" indent="-457200">
              <a:buFont typeface="+mj-lt"/>
              <a:buAutoNum type="alphaLcParenR"/>
            </a:pPr>
            <a:r>
              <a:rPr lang="pl-PL" dirty="0"/>
              <a:t>formy ochrony przyrody, o których mowa w art. 6 ust. 1 ustawy z dnia 16 kwietnia 2004 r. o ochronie przyrody, w tym na cele i przedmiot ochrony obszarów Natura 2000, oraz ciągłość łączących je korytarzy ekologicznych, </a:t>
            </a:r>
          </a:p>
          <a:p>
            <a:pPr marL="457200" indent="-457200">
              <a:buFont typeface="+mj-lt"/>
              <a:buAutoNum type="alphaLcParenR"/>
            </a:pPr>
            <a:r>
              <a:rPr lang="pl-PL" dirty="0"/>
              <a:t>elementy wymienione w art. 68 ust. 2 pkt 2 lit. b, jeżeli zostały uwzględnione w raporcie o oddziaływaniu przedsięwzięcia na środowisko lub jeżeli są wymagane przez właściwy organ, </a:t>
            </a:r>
          </a:p>
          <a:p>
            <a:pPr marL="457200" indent="-457200">
              <a:buFont typeface="+mj-lt"/>
              <a:buAutoNum type="alphaLcParenR"/>
            </a:pPr>
            <a:r>
              <a:rPr lang="pl-PL" dirty="0"/>
              <a:t>wzajemne oddziaływanie między elementami, o których mowa w lit. a– f.</a:t>
            </a:r>
          </a:p>
        </p:txBody>
      </p:sp>
    </p:spTree>
    <p:extLst>
      <p:ext uri="{BB962C8B-B14F-4D97-AF65-F5344CB8AC3E}">
        <p14:creationId xmlns:p14="http://schemas.microsoft.com/office/powerpoint/2010/main" val="133026429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1E3751FD-5A49-4312-B2EC-CB362BDE3185}"/>
              </a:ext>
            </a:extLst>
          </p:cNvPr>
          <p:cNvSpPr>
            <a:spLocks noGrp="1"/>
          </p:cNvSpPr>
          <p:nvPr>
            <p:ph type="title"/>
          </p:nvPr>
        </p:nvSpPr>
        <p:spPr/>
        <p:txBody>
          <a:bodyPr/>
          <a:lstStyle/>
          <a:p>
            <a:endParaRPr lang="pl-PL"/>
          </a:p>
        </p:txBody>
      </p:sp>
      <p:sp>
        <p:nvSpPr>
          <p:cNvPr id="3" name="Symbol zastępczy zawartości 2">
            <a:extLst>
              <a:ext uri="{FF2B5EF4-FFF2-40B4-BE49-F238E27FC236}">
                <a16:creationId xmlns:a16="http://schemas.microsoft.com/office/drawing/2014/main" id="{C5FF544C-8FD8-4148-BD0F-76BB06EBBA6A}"/>
              </a:ext>
            </a:extLst>
          </p:cNvPr>
          <p:cNvSpPr>
            <a:spLocks noGrp="1"/>
          </p:cNvSpPr>
          <p:nvPr>
            <p:ph idx="1"/>
          </p:nvPr>
        </p:nvSpPr>
        <p:spPr/>
        <p:txBody>
          <a:bodyPr/>
          <a:lstStyle/>
          <a:p>
            <a:endParaRPr lang="pl-PL"/>
          </a:p>
        </p:txBody>
      </p:sp>
      <p:pic>
        <p:nvPicPr>
          <p:cNvPr id="4" name="Obraz 3">
            <a:extLst>
              <a:ext uri="{FF2B5EF4-FFF2-40B4-BE49-F238E27FC236}">
                <a16:creationId xmlns:a16="http://schemas.microsoft.com/office/drawing/2014/main" id="{426ADEB5-8EC0-4613-81D1-39668D1E5C00}"/>
              </a:ext>
            </a:extLst>
          </p:cNvPr>
          <p:cNvPicPr>
            <a:picLocks noChangeAspect="1"/>
          </p:cNvPicPr>
          <p:nvPr/>
        </p:nvPicPr>
        <p:blipFill>
          <a:blip r:embed="rId2"/>
          <a:stretch>
            <a:fillRect/>
          </a:stretch>
        </p:blipFill>
        <p:spPr>
          <a:xfrm>
            <a:off x="-1" y="0"/>
            <a:ext cx="12549395" cy="6343650"/>
          </a:xfrm>
          <a:prstGeom prst="rect">
            <a:avLst/>
          </a:prstGeom>
        </p:spPr>
      </p:pic>
    </p:spTree>
    <p:extLst>
      <p:ext uri="{BB962C8B-B14F-4D97-AF65-F5344CB8AC3E}">
        <p14:creationId xmlns:p14="http://schemas.microsoft.com/office/powerpoint/2010/main" val="1320906125"/>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A22BBB6-9507-4837-8576-D10094F24993}"/>
              </a:ext>
            </a:extLst>
          </p:cNvPr>
          <p:cNvSpPr>
            <a:spLocks noGrp="1"/>
          </p:cNvSpPr>
          <p:nvPr>
            <p:ph type="title"/>
          </p:nvPr>
        </p:nvSpPr>
        <p:spPr/>
        <p:txBody>
          <a:bodyPr/>
          <a:lstStyle/>
          <a:p>
            <a:r>
              <a:rPr lang="pl-PL" dirty="0"/>
              <a:t>Opis metod prognozowania</a:t>
            </a:r>
          </a:p>
        </p:txBody>
      </p:sp>
      <p:sp>
        <p:nvSpPr>
          <p:cNvPr id="3" name="Symbol zastępczy zawartości 2">
            <a:extLst>
              <a:ext uri="{FF2B5EF4-FFF2-40B4-BE49-F238E27FC236}">
                <a16:creationId xmlns:a16="http://schemas.microsoft.com/office/drawing/2014/main" id="{78041DF0-B37F-465C-9B6B-81F5D91F42F1}"/>
              </a:ext>
            </a:extLst>
          </p:cNvPr>
          <p:cNvSpPr>
            <a:spLocks noGrp="1"/>
          </p:cNvSpPr>
          <p:nvPr>
            <p:ph idx="1"/>
          </p:nvPr>
        </p:nvSpPr>
        <p:spPr/>
        <p:txBody>
          <a:bodyPr>
            <a:normAutofit fontScale="77500" lnSpcReduction="20000"/>
          </a:bodyPr>
          <a:lstStyle/>
          <a:p>
            <a:r>
              <a:rPr lang="pl-PL" dirty="0"/>
              <a:t>Opis metod prognozowania zastosowanych przez wnioskodawcę oraz opis przewidywanych znaczących oddziaływań planowanego przedsięwzięcia na środowisko, obejmujący: </a:t>
            </a:r>
          </a:p>
          <a:p>
            <a:pPr marL="396000" indent="-396000">
              <a:buFont typeface="Wingdings" panose="05000000000000000000" pitchFamily="2" charset="2"/>
              <a:buChar char="§"/>
            </a:pPr>
            <a:r>
              <a:rPr lang="pl-PL" dirty="0"/>
              <a:t>bezpośrednie, </a:t>
            </a:r>
          </a:p>
          <a:p>
            <a:pPr marL="396000" indent="-396000">
              <a:buFont typeface="Wingdings" panose="05000000000000000000" pitchFamily="2" charset="2"/>
              <a:buChar char="§"/>
            </a:pPr>
            <a:r>
              <a:rPr lang="pl-PL" dirty="0"/>
              <a:t>pośrednie, </a:t>
            </a:r>
          </a:p>
          <a:p>
            <a:pPr marL="396000" indent="-396000">
              <a:buFont typeface="Wingdings" panose="05000000000000000000" pitchFamily="2" charset="2"/>
              <a:buChar char="§"/>
            </a:pPr>
            <a:r>
              <a:rPr lang="pl-PL" dirty="0"/>
              <a:t>wtórne, </a:t>
            </a:r>
          </a:p>
          <a:p>
            <a:pPr marL="396000" indent="-396000">
              <a:buFont typeface="Wingdings" panose="05000000000000000000" pitchFamily="2" charset="2"/>
              <a:buChar char="§"/>
            </a:pPr>
            <a:r>
              <a:rPr lang="pl-PL" dirty="0"/>
              <a:t>skumulowane, </a:t>
            </a:r>
          </a:p>
          <a:p>
            <a:pPr marL="396000" indent="-396000">
              <a:buFont typeface="Wingdings" panose="05000000000000000000" pitchFamily="2" charset="2"/>
              <a:buChar char="§"/>
            </a:pPr>
            <a:r>
              <a:rPr lang="pl-PL" dirty="0"/>
              <a:t>krótko-, średnio- i długoterminowe, </a:t>
            </a:r>
          </a:p>
          <a:p>
            <a:pPr marL="396000" indent="-396000">
              <a:buFont typeface="Wingdings" panose="05000000000000000000" pitchFamily="2" charset="2"/>
              <a:buChar char="§"/>
            </a:pPr>
            <a:r>
              <a:rPr lang="pl-PL" dirty="0"/>
              <a:t>stałe i chwilowe </a:t>
            </a:r>
          </a:p>
          <a:p>
            <a:r>
              <a:rPr lang="pl-PL" dirty="0"/>
              <a:t>oddziaływania na środowisko, wynikające z: </a:t>
            </a:r>
          </a:p>
          <a:p>
            <a:pPr marL="457200" indent="-457200">
              <a:buFont typeface="+mj-lt"/>
              <a:buAutoNum type="alphaLcParenR"/>
            </a:pPr>
            <a:r>
              <a:rPr lang="pl-PL" dirty="0"/>
              <a:t>istnienia przedsięwzięcia, </a:t>
            </a:r>
          </a:p>
          <a:p>
            <a:pPr marL="457200" indent="-457200">
              <a:buFont typeface="+mj-lt"/>
              <a:buAutoNum type="alphaLcParenR"/>
            </a:pPr>
            <a:r>
              <a:rPr lang="pl-PL" dirty="0"/>
              <a:t>wykorzystywania zasobów środowiska, </a:t>
            </a:r>
          </a:p>
          <a:p>
            <a:pPr marL="457200" indent="-457200">
              <a:buFont typeface="+mj-lt"/>
              <a:buAutoNum type="alphaLcParenR"/>
            </a:pPr>
            <a:r>
              <a:rPr lang="pl-PL" dirty="0"/>
              <a:t>emisji.</a:t>
            </a:r>
          </a:p>
        </p:txBody>
      </p:sp>
    </p:spTree>
    <p:extLst>
      <p:ext uri="{BB962C8B-B14F-4D97-AF65-F5344CB8AC3E}">
        <p14:creationId xmlns:p14="http://schemas.microsoft.com/office/powerpoint/2010/main" val="3926354302"/>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D8ACB6B-E0F7-4CCF-AE20-EC3F090E0CBD}"/>
              </a:ext>
            </a:extLst>
          </p:cNvPr>
          <p:cNvSpPr>
            <a:spLocks noGrp="1"/>
          </p:cNvSpPr>
          <p:nvPr>
            <p:ph type="title"/>
          </p:nvPr>
        </p:nvSpPr>
        <p:spPr/>
        <p:txBody>
          <a:bodyPr/>
          <a:lstStyle/>
          <a:p>
            <a:r>
              <a:rPr lang="pl-PL" dirty="0"/>
              <a:t>Opis planowanych do wdrożenia działań</a:t>
            </a:r>
          </a:p>
        </p:txBody>
      </p:sp>
      <p:sp>
        <p:nvSpPr>
          <p:cNvPr id="3" name="Symbol zastępczy zawartości 2">
            <a:extLst>
              <a:ext uri="{FF2B5EF4-FFF2-40B4-BE49-F238E27FC236}">
                <a16:creationId xmlns:a16="http://schemas.microsoft.com/office/drawing/2014/main" id="{BD4DEE72-E610-40CC-A65F-A4E335D4F234}"/>
              </a:ext>
            </a:extLst>
          </p:cNvPr>
          <p:cNvSpPr>
            <a:spLocks noGrp="1"/>
          </p:cNvSpPr>
          <p:nvPr>
            <p:ph idx="1"/>
          </p:nvPr>
        </p:nvSpPr>
        <p:spPr/>
        <p:txBody>
          <a:bodyPr/>
          <a:lstStyle/>
          <a:p>
            <a:r>
              <a:rPr lang="pl-PL" dirty="0"/>
              <a:t>Opis przewidywanych do wdrożenia działań mających na celu </a:t>
            </a:r>
          </a:p>
          <a:p>
            <a:pPr marL="396000" indent="-396000">
              <a:buFont typeface="Wingdings" panose="05000000000000000000" pitchFamily="2" charset="2"/>
              <a:buChar char="§"/>
            </a:pPr>
            <a:r>
              <a:rPr lang="pl-PL" dirty="0"/>
              <a:t>unikanie, </a:t>
            </a:r>
          </a:p>
          <a:p>
            <a:pPr marL="396000" indent="-396000">
              <a:buFont typeface="Wingdings" panose="05000000000000000000" pitchFamily="2" charset="2"/>
              <a:buChar char="§"/>
            </a:pPr>
            <a:r>
              <a:rPr lang="pl-PL" dirty="0"/>
              <a:t>zapobieganie, </a:t>
            </a:r>
          </a:p>
          <a:p>
            <a:pPr marL="396000" indent="-396000">
              <a:buFont typeface="Wingdings" panose="05000000000000000000" pitchFamily="2" charset="2"/>
              <a:buChar char="§"/>
            </a:pPr>
            <a:r>
              <a:rPr lang="pl-PL" dirty="0"/>
              <a:t>ograniczanie lub kompensację przyrodniczą negatywnych oddziaływań na środowisko, </a:t>
            </a:r>
          </a:p>
          <a:p>
            <a:r>
              <a:rPr lang="pl-PL" dirty="0"/>
              <a:t>w szczególności na formy ochrony przyrody, o których mowa w art. 6 ust. 1 ustawy z dnia 16 kwietnia 2004 r. o ochronie przyrody, w tym na cele i przedmiot ochrony obszaru Natura 2000, oraz ciągłość łączących je korytarzy ekologicznych, </a:t>
            </a:r>
          </a:p>
          <a:p>
            <a:r>
              <a:rPr lang="pl-PL" dirty="0"/>
              <a:t>wraz z oceną ich skuteczności odpowiednio na etapach realizacji, eksploatacji i likwidacji przedsięwzięcia.</a:t>
            </a:r>
          </a:p>
          <a:p>
            <a:endParaRPr lang="pl-PL" dirty="0"/>
          </a:p>
          <a:p>
            <a:endParaRPr lang="pl-PL" dirty="0"/>
          </a:p>
        </p:txBody>
      </p:sp>
    </p:spTree>
    <p:extLst>
      <p:ext uri="{BB962C8B-B14F-4D97-AF65-F5344CB8AC3E}">
        <p14:creationId xmlns:p14="http://schemas.microsoft.com/office/powerpoint/2010/main" val="1755408410"/>
      </p:ext>
    </p:extLst>
  </p:cSld>
  <p:clrMapOvr>
    <a:masterClrMapping/>
  </p:clrMapOvr>
</p:sld>
</file>

<file path=ppt/theme/theme1.xml><?xml version="1.0" encoding="utf-8"?>
<a:theme xmlns:a="http://schemas.openxmlformats.org/drawingml/2006/main" name="Retrospekcja">
  <a:themeElements>
    <a:clrScheme name="Retrospekcja">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kcja">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kcja">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ppt/theme/theme2.xml><?xml version="1.0" encoding="utf-8"?>
<a:theme xmlns:a="http://schemas.openxmlformats.org/drawingml/2006/main" name="Motyw pakietu Office">
  <a:themeElements>
    <a:clrScheme name="Motyw pakietu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Motyw pakietu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tyw pakietu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2041</TotalTime>
  <Words>8441</Words>
  <Application>Microsoft Office PowerPoint</Application>
  <PresentationFormat>Panoramiczny</PresentationFormat>
  <Paragraphs>622</Paragraphs>
  <Slides>111</Slides>
  <Notes>0</Notes>
  <HiddenSlides>0</HiddenSlides>
  <MMClips>0</MMClips>
  <ScaleCrop>false</ScaleCrop>
  <HeadingPairs>
    <vt:vector size="6" baseType="variant">
      <vt:variant>
        <vt:lpstr>Używane czcionki</vt:lpstr>
      </vt:variant>
      <vt:variant>
        <vt:i4>5</vt:i4>
      </vt:variant>
      <vt:variant>
        <vt:lpstr>Motyw</vt:lpstr>
      </vt:variant>
      <vt:variant>
        <vt:i4>2</vt:i4>
      </vt:variant>
      <vt:variant>
        <vt:lpstr>Tytuły slajdów</vt:lpstr>
      </vt:variant>
      <vt:variant>
        <vt:i4>111</vt:i4>
      </vt:variant>
    </vt:vector>
  </HeadingPairs>
  <TitlesOfParts>
    <vt:vector size="118" baseType="lpstr">
      <vt:lpstr>Arial</vt:lpstr>
      <vt:lpstr>Calibri</vt:lpstr>
      <vt:lpstr>Calibri Light</vt:lpstr>
      <vt:lpstr>Trebuchet MS</vt:lpstr>
      <vt:lpstr>Wingdings</vt:lpstr>
      <vt:lpstr>Retrospekcja</vt:lpstr>
      <vt:lpstr>Motyw pakietu Office</vt:lpstr>
      <vt:lpstr>Prezentacja programu PowerPoint</vt:lpstr>
      <vt:lpstr>Prezentacja programu PowerPoint</vt:lpstr>
      <vt:lpstr>Środowisko</vt:lpstr>
      <vt:lpstr>Podstawy stanowienia prawa w Polsce</vt:lpstr>
      <vt:lpstr>Inicjatywa ustawodawcza</vt:lpstr>
      <vt:lpstr>Prace w Sejmie</vt:lpstr>
      <vt:lpstr>Prace w Senacie i rozpatrzenie przez Sejm stanowiska Senatu</vt:lpstr>
      <vt:lpstr>Rola Prezydenta w procesie legislacyjnym</vt:lpstr>
      <vt:lpstr>Promulgacja i wejście w życie ustawy</vt:lpstr>
      <vt:lpstr>Inne uwarunkowania mające wpływ na proces legislacyjny</vt:lpstr>
      <vt:lpstr>Akty wykonawcze – rozporządzenia </vt:lpstr>
      <vt:lpstr>Ochrona środowiska w Konstytucji RP</vt:lpstr>
      <vt:lpstr>Ochrona środowiska w Konstytucji RP</vt:lpstr>
      <vt:lpstr>Prawo ochrony środowiska</vt:lpstr>
      <vt:lpstr>Ustawa Prawo ochrony środowiska</vt:lpstr>
      <vt:lpstr>Podstawowe zasady ochrony środowiska</vt:lpstr>
      <vt:lpstr>Ustawa Prawo ochrony środowiska</vt:lpstr>
      <vt:lpstr>Polityka ochrony środowiska programy ochrony środowiska</vt:lpstr>
      <vt:lpstr>Ochrona środowiska w zagospodarowaniu przestrzennym i realizacji inwestycji</vt:lpstr>
      <vt:lpstr>Ochrona zasobów środowiska</vt:lpstr>
      <vt:lpstr>Ochrona zasobów środowiska</vt:lpstr>
      <vt:lpstr>Ochrona zasobów środowiska ochrona powietrza</vt:lpstr>
      <vt:lpstr>Ochrona zasobów środowiska ochrona powierzchni ziemi</vt:lpstr>
      <vt:lpstr>Ochrona zasobów środowiska ochrona przed hałasem</vt:lpstr>
      <vt:lpstr>Ochrona zasobów środowiska ochrona przed polami elektromagnetycznymi</vt:lpstr>
      <vt:lpstr>Ochrona zasobów środowiska ochrona kopalin</vt:lpstr>
      <vt:lpstr>Ochrona zasobów środowiska ochrona zwierząt oraz roślin [1]</vt:lpstr>
      <vt:lpstr>Ochrona zasobów środowiska ochrona zwierząt oraz roślin [2]</vt:lpstr>
      <vt:lpstr>Ochrona zasobów środowiska ograniczanie sposobu korzystania z nieruchomości w związku z ochroną środowiska</vt:lpstr>
      <vt:lpstr>Ochrona zasobów środowiska ograniczanie sposobu korzystania z nieruchomości w związku z ochroną środowiska</vt:lpstr>
      <vt:lpstr>Ochrona zasobów środowiska ograniczanie sposobu korzystania z nieruchomości w związku z ochroną środowiska – obszary ograniczonego użytkowania </vt:lpstr>
      <vt:lpstr>Przeciwdziałanie zanieczyszczeniom</vt:lpstr>
      <vt:lpstr>Przeciwdziałanie zanieczyszczeniom instalacje, urządzenia</vt:lpstr>
      <vt:lpstr>Instalacje, urządzenia</vt:lpstr>
      <vt:lpstr>Przeciwdziałanie zanieczyszczeniom instalacje, urządzenia – BAT </vt:lpstr>
      <vt:lpstr>Przeciwdziałanie zanieczyszczeniom substancje</vt:lpstr>
      <vt:lpstr>Przeciwdziałanie zanieczyszczeniom produkty</vt:lpstr>
      <vt:lpstr>Przeciwdziałanie zanieczyszczeniom produkty</vt:lpstr>
      <vt:lpstr>Przeciwdziałanie zanieczyszczeniom pozwolenia na wprowadzanie do środowiska substancji lub energii</vt:lpstr>
      <vt:lpstr>Pozwolenia</vt:lpstr>
      <vt:lpstr>Pozwolenia</vt:lpstr>
      <vt:lpstr>Wydawanie pozwoleń</vt:lpstr>
      <vt:lpstr>Pozwolenia zintegrowane</vt:lpstr>
      <vt:lpstr>Pozwolenia zintegrowane</vt:lpstr>
      <vt:lpstr>Pozwolenia zintegrowane</vt:lpstr>
      <vt:lpstr>Przeglądy ekologiczne</vt:lpstr>
      <vt:lpstr>Poważne awarie</vt:lpstr>
      <vt:lpstr>Poważne awarie przemysłowe</vt:lpstr>
      <vt:lpstr>Opłaty za korzystanie ze środowiska</vt:lpstr>
      <vt:lpstr>Prawo wodne</vt:lpstr>
      <vt:lpstr>Ustawa o ochronie przyrody</vt:lpstr>
      <vt:lpstr>Formy ochrony przyrody</vt:lpstr>
      <vt:lpstr>Informacje o środowisku</vt:lpstr>
      <vt:lpstr>Prawo środowiska Unii Europejskiej</vt:lpstr>
      <vt:lpstr>Podstawy traktatowe polityki UE w dziedzinie środowiska</vt:lpstr>
      <vt:lpstr>Podstawy traktatowe polityki UE w dziedzinie środowiska</vt:lpstr>
      <vt:lpstr>Cele i zasady polityki UE w dziedzinie środowiska</vt:lpstr>
      <vt:lpstr>Cele i zasady polityki UE w dziedzinie środowiska</vt:lpstr>
      <vt:lpstr>Cele i zasady polityki UE w dziedzinie środowiska</vt:lpstr>
      <vt:lpstr>Zasady pomocniczości i proporcjonalności</vt:lpstr>
      <vt:lpstr>Zasada integracyjna</vt:lpstr>
      <vt:lpstr>Proces inwestycyjny a zagadnienia ochrony środowiska</vt:lpstr>
      <vt:lpstr>Sekwencja zdarzeń w procesie inwestycyjnym – elementy procesu inwestycyjnego </vt:lpstr>
      <vt:lpstr>Ocena oddziaływania na środowisko (OOŚ)</vt:lpstr>
      <vt:lpstr>Środowisko</vt:lpstr>
      <vt:lpstr>Oddziaływanie na środowisko</vt:lpstr>
      <vt:lpstr>Postępowanie w sprawie oceny oddziaływania na środowisko - podstawy</vt:lpstr>
      <vt:lpstr>Cele oceny oddziaływania na środowisko</vt:lpstr>
      <vt:lpstr>Kiedy jest wymagane postępowanie w sprawie OOŚ</vt:lpstr>
      <vt:lpstr>Rodzaje postępowań w sprawie OOŚ</vt:lpstr>
      <vt:lpstr>Strategiczna ocena oddziaływania na środowisko</vt:lpstr>
      <vt:lpstr>OOŚ planowanych przedsięwzięć </vt:lpstr>
      <vt:lpstr>OOŚ planowanych przedsięwzięć</vt:lpstr>
      <vt:lpstr>Decyzja o środowiskowych uwarunkowaniach</vt:lpstr>
      <vt:lpstr>Decyzja o środowiskowych uwarunkowaniach</vt:lpstr>
      <vt:lpstr>Screening oraz Scoping</vt:lpstr>
      <vt:lpstr>Proces oceny środowiskowej</vt:lpstr>
      <vt:lpstr>Prowadzenie postępowania w sprawie OOŚ</vt:lpstr>
      <vt:lpstr>Karta informacyjna przedsięwzięcia</vt:lpstr>
      <vt:lpstr>Raport o oddziaływaniu na środowisko</vt:lpstr>
      <vt:lpstr>KIP czy ROŚ – skąd wiemy jaki dokument? Screening</vt:lpstr>
      <vt:lpstr>Prowadzenie postępowania w sprawie OOŚ kto?</vt:lpstr>
      <vt:lpstr>Raport o oddziaływaniu na środowisko</vt:lpstr>
      <vt:lpstr>Ustalenie konieczności sporządzenia ROŚ</vt:lpstr>
      <vt:lpstr>Ustalenie konieczności sporządzenia ROŚ</vt:lpstr>
      <vt:lpstr>Raport o oddziaływaniu na środowisko fazy</vt:lpstr>
      <vt:lpstr>ROŚ - zawartość</vt:lpstr>
      <vt:lpstr>Zawartość ROŚ</vt:lpstr>
      <vt:lpstr>Zawartość ROŚ</vt:lpstr>
      <vt:lpstr>Zawartość ROŚ</vt:lpstr>
      <vt:lpstr>Opis planowanego przedsięwzięcia</vt:lpstr>
      <vt:lpstr>Opis elementów przyrodniczych</vt:lpstr>
      <vt:lpstr>Opis zabytków</vt:lpstr>
      <vt:lpstr>Opis wariantów</vt:lpstr>
      <vt:lpstr>Określenie przewidywanego oddziaływania wariantów na środowisko</vt:lpstr>
      <vt:lpstr>Porównanie oddziaływań analizowanych wariantów</vt:lpstr>
      <vt:lpstr>Prezentacja programu PowerPoint</vt:lpstr>
      <vt:lpstr>Opis metod prognozowania</vt:lpstr>
      <vt:lpstr>Opis planowanych do wdrożenia działań</vt:lpstr>
      <vt:lpstr>Raport dla instalacji</vt:lpstr>
      <vt:lpstr>Cele środowiskowe</vt:lpstr>
      <vt:lpstr>Strategie ponadregionalne – dotychczasowe</vt:lpstr>
      <vt:lpstr>Strategie zintegrowane</vt:lpstr>
      <vt:lpstr>Strategie w opracowaniu</vt:lpstr>
      <vt:lpstr>Strategia „centralna”</vt:lpstr>
      <vt:lpstr>Obszary ograniczonego użytkowania</vt:lpstr>
      <vt:lpstr>Obszary ograniczonego użytkowania</vt:lpstr>
      <vt:lpstr>Forma graficzna i zagadnienia kartograficzne</vt:lpstr>
      <vt:lpstr>Monitoring</vt:lpstr>
      <vt:lpstr>Adaptacja do zmian klimatu i łagodzenie zmian klimatu</vt:lpstr>
      <vt:lpstr>Dziękuję</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Prawo polskie i UE  w zakresie ochrony środowiska</dc:title>
  <dc:creator>Marcin Chełkowski</dc:creator>
  <cp:lastModifiedBy>Marcin Chełkowski</cp:lastModifiedBy>
  <cp:revision>43</cp:revision>
  <dcterms:created xsi:type="dcterms:W3CDTF">2019-03-15T08:44:43Z</dcterms:created>
  <dcterms:modified xsi:type="dcterms:W3CDTF">2022-11-04T09:28:52Z</dcterms:modified>
</cp:coreProperties>
</file>