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93" r:id="rId3"/>
    <p:sldId id="256" r:id="rId4"/>
    <p:sldId id="296" r:id="rId5"/>
    <p:sldId id="297" r:id="rId6"/>
    <p:sldId id="277" r:id="rId7"/>
    <p:sldId id="287" r:id="rId8"/>
    <p:sldId id="294" r:id="rId9"/>
    <p:sldId id="269" r:id="rId10"/>
    <p:sldId id="257" r:id="rId11"/>
    <p:sldId id="268" r:id="rId12"/>
    <p:sldId id="258" r:id="rId13"/>
    <p:sldId id="304" r:id="rId14"/>
    <p:sldId id="259" r:id="rId15"/>
    <p:sldId id="260" r:id="rId16"/>
    <p:sldId id="261" r:id="rId17"/>
    <p:sldId id="262" r:id="rId18"/>
    <p:sldId id="289" r:id="rId19"/>
    <p:sldId id="290" r:id="rId20"/>
    <p:sldId id="263" r:id="rId21"/>
    <p:sldId id="264" r:id="rId22"/>
    <p:sldId id="265" r:id="rId23"/>
    <p:sldId id="278" r:id="rId24"/>
    <p:sldId id="279" r:id="rId25"/>
    <p:sldId id="280" r:id="rId26"/>
    <p:sldId id="288" r:id="rId27"/>
    <p:sldId id="281" r:id="rId28"/>
    <p:sldId id="291" r:id="rId29"/>
    <p:sldId id="282" r:id="rId30"/>
    <p:sldId id="283" r:id="rId31"/>
    <p:sldId id="284" r:id="rId32"/>
    <p:sldId id="285" r:id="rId33"/>
    <p:sldId id="286" r:id="rId34"/>
    <p:sldId id="302" r:id="rId35"/>
    <p:sldId id="298" r:id="rId36"/>
    <p:sldId id="299" r:id="rId37"/>
    <p:sldId id="300" r:id="rId38"/>
    <p:sldId id="301" r:id="rId39"/>
    <p:sldId id="308" r:id="rId40"/>
    <p:sldId id="309" r:id="rId41"/>
    <p:sldId id="310" r:id="rId42"/>
    <p:sldId id="311" r:id="rId43"/>
    <p:sldId id="303" r:id="rId44"/>
    <p:sldId id="305" r:id="rId45"/>
    <p:sldId id="306" r:id="rId46"/>
    <p:sldId id="307" r:id="rId4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zyna Kurek" initials="KK" lastIdx="1" clrIdx="0">
    <p:extLst>
      <p:ext uri="{19B8F6BF-5375-455C-9EA6-DF929625EA0E}">
        <p15:presenceInfo xmlns:p15="http://schemas.microsoft.com/office/powerpoint/2012/main" userId="Katarzyna Kur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8" indent="0" algn="ctr">
              <a:buNone/>
              <a:defRPr sz="1500"/>
            </a:lvl2pPr>
            <a:lvl3pPr marL="685796" indent="0" algn="ctr">
              <a:buNone/>
              <a:defRPr sz="1350"/>
            </a:lvl3pPr>
            <a:lvl4pPr marL="1028694" indent="0" algn="ctr">
              <a:buNone/>
              <a:defRPr sz="1200"/>
            </a:lvl4pPr>
            <a:lvl5pPr marL="1371592" indent="0" algn="ctr">
              <a:buNone/>
              <a:defRPr sz="1200"/>
            </a:lvl5pPr>
            <a:lvl6pPr marL="1714490" indent="0" algn="ctr">
              <a:buNone/>
              <a:defRPr sz="1200"/>
            </a:lvl6pPr>
            <a:lvl7pPr marL="2057388" indent="0" algn="ctr">
              <a:buNone/>
              <a:defRPr sz="1200"/>
            </a:lvl7pPr>
            <a:lvl8pPr marL="2400286" indent="0" algn="ctr">
              <a:buNone/>
              <a:defRPr sz="1200"/>
            </a:lvl8pPr>
            <a:lvl9pPr marL="2743185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054B6-A70E-4D12-A563-B61376EE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05529-58FC-4B88-ADC5-43E7C9E8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E3BF9-77BB-4E78-AA1A-3C9E046F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768B-4171-4C28-9C0F-76DCD74DA0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217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DD983-C1ED-40CF-B52A-A07EA9D1C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12D32-1E48-4884-A924-7FB2DA2EC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2C4FD-42D4-4E3A-9075-CB8C24E5F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E84D8-78E7-408B-A76A-903D6C5CA5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5519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B250D-40E3-4745-88F9-299AD03A5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D72DF-CAE8-4A65-9991-C2516251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207B4-5979-4BBF-B757-F214BCCD6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91F4F-B741-41B2-B5D5-8A6DDE23AA2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262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8340FD-DB0E-4E55-9B67-F0996C52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B7AC63-7659-4986-B647-48A88799A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78F3B68-3CB2-4C14-B06C-B5F9727D8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78E69-BE90-481A-9EE2-7E93AA44DBD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5707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FD02C59-69F3-474C-B6B8-19BBDE0C4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CA3DFD-8808-48C7-B672-7BB744558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550DBEA-689C-485E-ABB8-7AB96387B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318D2-5CC7-42BD-9872-AE94973A4B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0254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B1A8C6-49B8-4C1F-95CA-0C23B8DBD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872125D-B7A8-410F-B0FA-173FFFBBE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2F4B73F-36A5-4275-8489-730E9F5C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79DF8-A10B-458D-9E06-DCF3143A8E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6380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AE543A7-1223-4AE3-9B5D-6D41A9C6B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5BD2DF5-320A-4967-BDDD-810D5A15B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AE115A5-F7EB-4799-839B-617833E72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89DD3-0AF0-46DF-A825-18E44CDA29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231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8" indent="0">
              <a:buNone/>
              <a:defRPr sz="1050"/>
            </a:lvl2pPr>
            <a:lvl3pPr marL="685796" indent="0">
              <a:buNone/>
              <a:defRPr sz="900"/>
            </a:lvl3pPr>
            <a:lvl4pPr marL="1028694" indent="0">
              <a:buNone/>
              <a:defRPr sz="750"/>
            </a:lvl4pPr>
            <a:lvl5pPr marL="1371592" indent="0">
              <a:buNone/>
              <a:defRPr sz="750"/>
            </a:lvl5pPr>
            <a:lvl6pPr marL="1714490" indent="0">
              <a:buNone/>
              <a:defRPr sz="750"/>
            </a:lvl6pPr>
            <a:lvl7pPr marL="2057388" indent="0">
              <a:buNone/>
              <a:defRPr sz="750"/>
            </a:lvl7pPr>
            <a:lvl8pPr marL="2400286" indent="0">
              <a:buNone/>
              <a:defRPr sz="750"/>
            </a:lvl8pPr>
            <a:lvl9pPr marL="2743185" indent="0">
              <a:buNone/>
              <a:defRPr sz="750"/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743902-D84D-4BB0-B499-A56819B7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527968D-34CE-4DB7-AD17-BDFB0383A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FB9538-058F-4CCE-A6F1-EE91DF08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472CA-EAD4-4A30-B3A1-60D07DB57B1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208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8" indent="0">
              <a:buNone/>
              <a:defRPr sz="1050"/>
            </a:lvl2pPr>
            <a:lvl3pPr marL="685796" indent="0">
              <a:buNone/>
              <a:defRPr sz="900"/>
            </a:lvl3pPr>
            <a:lvl4pPr marL="1028694" indent="0">
              <a:buNone/>
              <a:defRPr sz="750"/>
            </a:lvl4pPr>
            <a:lvl5pPr marL="1371592" indent="0">
              <a:buNone/>
              <a:defRPr sz="750"/>
            </a:lvl5pPr>
            <a:lvl6pPr marL="1714490" indent="0">
              <a:buNone/>
              <a:defRPr sz="750"/>
            </a:lvl6pPr>
            <a:lvl7pPr marL="2057388" indent="0">
              <a:buNone/>
              <a:defRPr sz="750"/>
            </a:lvl7pPr>
            <a:lvl8pPr marL="2400286" indent="0">
              <a:buNone/>
              <a:defRPr sz="750"/>
            </a:lvl8pPr>
            <a:lvl9pPr marL="2743185" indent="0">
              <a:buNone/>
              <a:defRPr sz="750"/>
            </a:lvl9pPr>
          </a:lstStyle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14089F-773F-4F1F-8BD4-44AB87773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012790-1F8C-43C4-AE07-7651E3DE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9A6232-E002-4070-BE11-5E778AA1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62661-15F4-42FF-BF0A-9E792152B58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047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216B8-0D38-4023-8261-0B21F7666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3A97A-2C65-4C40-B6CF-455BB75F9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5F5F2-15A4-42D9-B98C-B8182AD24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BA414-25D3-4F9B-82A0-7390F16D7C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608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7"/>
            <a:ext cx="5800725" cy="5811839"/>
          </a:xfrm>
        </p:spPr>
        <p:txBody>
          <a:bodyPr vert="eaVert"/>
          <a:lstStyle/>
          <a:p>
            <a:pPr lvl="0"/>
            <a:r>
              <a:rPr lang="pl-PL"/>
              <a:t>Edytuj style wzorca tekstu
Drugi poziom
Trzeci poziom
Czwarty poziom
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9AF0D-3EDC-42E8-99D1-D455C9049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76E31-5ECA-4858-A336-9CBB7838E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626A8-2FFF-4861-AB8F-399BB87C1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9AB6-496D-4720-A5FB-C48D488BB4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09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A56E54-9A2E-4314-A4AC-3249AE16F2F1}" type="datetimeFigureOut">
              <a:rPr lang="pl-PL" smtClean="0"/>
              <a:pPr/>
              <a:t>01.03.2023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64FA81-8651-43B8-80CB-7F3A59F6B0F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14A7A1D6-DE14-4133-9572-1426240272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20E04EF1-95EC-45BE-BA4E-729BB56B6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Edytuj style wzorca tekstu
Drugi poziom
Trzeci poziom
Czwarty poziom
Piąty poziom</a:t>
            </a:r>
            <a:endParaRPr lang="en-US" alt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603FC-58DE-4A60-97C8-17AF584D2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08F3C4-ECBA-8A45-9B25-222BB5DC3C42}" type="datetimeFigureOut">
              <a:rPr lang="pl-PL"/>
              <a:pPr>
                <a:defRPr/>
              </a:pPr>
              <a:t>01.03.2023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5C4A2-4C41-4051-9472-F366B8B5B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651D1-145A-4255-BE48-C063FAEC4F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35D51C-3B95-487B-B2CF-9DBA781F82E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855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5pPr>
      <a:lvl6pPr marL="422041" algn="l" defTabSz="684352" rtl="0" fontAlgn="base">
        <a:lnSpc>
          <a:spcPct val="90000"/>
        </a:lnSpc>
        <a:spcBef>
          <a:spcPct val="0"/>
        </a:spcBef>
        <a:spcAft>
          <a:spcPct val="0"/>
        </a:spcAft>
        <a:defRPr sz="3231">
          <a:solidFill>
            <a:schemeClr val="tx1"/>
          </a:solidFill>
          <a:latin typeface="Calibri Light" panose="020F0302020204030204" pitchFamily="34" charset="0"/>
        </a:defRPr>
      </a:lvl6pPr>
      <a:lvl7pPr marL="844083" algn="l" defTabSz="684352" rtl="0" fontAlgn="base">
        <a:lnSpc>
          <a:spcPct val="90000"/>
        </a:lnSpc>
        <a:spcBef>
          <a:spcPct val="0"/>
        </a:spcBef>
        <a:spcAft>
          <a:spcPct val="0"/>
        </a:spcAft>
        <a:defRPr sz="3231">
          <a:solidFill>
            <a:schemeClr val="tx1"/>
          </a:solidFill>
          <a:latin typeface="Calibri Light" panose="020F0302020204030204" pitchFamily="34" charset="0"/>
        </a:defRPr>
      </a:lvl7pPr>
      <a:lvl8pPr marL="1266124" algn="l" defTabSz="684352" rtl="0" fontAlgn="base">
        <a:lnSpc>
          <a:spcPct val="90000"/>
        </a:lnSpc>
        <a:spcBef>
          <a:spcPct val="0"/>
        </a:spcBef>
        <a:spcAft>
          <a:spcPct val="0"/>
        </a:spcAft>
        <a:defRPr sz="3231">
          <a:solidFill>
            <a:schemeClr val="tx1"/>
          </a:solidFill>
          <a:latin typeface="Calibri Light" panose="020F0302020204030204" pitchFamily="34" charset="0"/>
        </a:defRPr>
      </a:lvl8pPr>
      <a:lvl9pPr marL="1688165" algn="l" defTabSz="684352" rtl="0" fontAlgn="base">
        <a:lnSpc>
          <a:spcPct val="90000"/>
        </a:lnSpc>
        <a:spcBef>
          <a:spcPct val="0"/>
        </a:spcBef>
        <a:spcAft>
          <a:spcPct val="0"/>
        </a:spcAft>
        <a:defRPr sz="323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9863" indent="-169863" algn="l" defTabSz="68421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27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pole tekstowe 3">
            <a:extLst>
              <a:ext uri="{FF2B5EF4-FFF2-40B4-BE49-F238E27FC236}">
                <a16:creationId xmlns:a16="http://schemas.microsoft.com/office/drawing/2014/main" id="{A1D05876-CF19-485D-8EFF-1CFC81BA2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3390900"/>
            <a:ext cx="5005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1pPr>
            <a:lvl2pPr marL="742950" indent="-28575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2pPr>
            <a:lvl3pPr marL="11430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3pPr>
            <a:lvl4pPr marL="16002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4pPr>
            <a:lvl5pPr marL="20574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Studia podyplomowe</a:t>
            </a:r>
          </a:p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„Zarządzanie środowiskowe” ed. 15</a:t>
            </a:r>
          </a:p>
        </p:txBody>
      </p:sp>
      <p:sp>
        <p:nvSpPr>
          <p:cNvPr id="5123" name="pole tekstowe 4">
            <a:extLst>
              <a:ext uri="{FF2B5EF4-FFF2-40B4-BE49-F238E27FC236}">
                <a16:creationId xmlns:a16="http://schemas.microsoft.com/office/drawing/2014/main" id="{008DD59A-A3A4-42C3-A446-5E28BBCF28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75" y="3884613"/>
            <a:ext cx="55959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1pPr>
            <a:lvl2pPr marL="742950" indent="-28575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2pPr>
            <a:lvl3pPr marL="11430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3pPr>
            <a:lvl4pPr marL="16002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4pPr>
            <a:lvl5pPr marL="20574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700" b="1" i="0" u="none" strike="noStrike" kern="1200" cap="none" spc="0" normalizeH="0" baseline="0" noProof="0" dirty="0">
                <a:ln>
                  <a:noFill/>
                </a:ln>
                <a:solidFill>
                  <a:srgbClr val="15306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Zarządzanie ryzykiem i szansami w systemie zarządzania</a:t>
            </a:r>
          </a:p>
        </p:txBody>
      </p:sp>
      <p:sp>
        <p:nvSpPr>
          <p:cNvPr id="5124" name="pole tekstowe 5">
            <a:extLst>
              <a:ext uri="{FF2B5EF4-FFF2-40B4-BE49-F238E27FC236}">
                <a16:creationId xmlns:a16="http://schemas.microsoft.com/office/drawing/2014/main" id="{B005569E-1F28-4A89-80E9-98C0726D5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4902200"/>
            <a:ext cx="4178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1pPr>
            <a:lvl2pPr marL="742950" indent="-28575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2pPr>
            <a:lvl3pPr marL="11430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3pPr>
            <a:lvl4pPr marL="16002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4pPr>
            <a:lvl5pPr marL="20574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Wioletta Kurek</a:t>
            </a:r>
          </a:p>
        </p:txBody>
      </p:sp>
      <p:sp>
        <p:nvSpPr>
          <p:cNvPr id="5125" name="pole tekstowe 6">
            <a:extLst>
              <a:ext uri="{FF2B5EF4-FFF2-40B4-BE49-F238E27FC236}">
                <a16:creationId xmlns:a16="http://schemas.microsoft.com/office/drawing/2014/main" id="{8F9C4F9D-2404-4A2E-B024-DE472E060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5178425"/>
            <a:ext cx="4178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1pPr>
            <a:lvl2pPr marL="742950" indent="-28575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2pPr>
            <a:lvl3pPr marL="11430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3pPr>
            <a:lvl4pPr marL="16002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4pPr>
            <a:lvl5pPr marL="2057400" indent="-228600" defTabSz="684213"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CE" panose="020B0604020202020204" pitchFamily="34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data: 05.03.2023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Myślenie uwzględniające ryzyko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r>
              <a:rPr lang="pl-PL" dirty="0">
                <a:latin typeface="Century Schoolbook" panose="02040604050505020304" pitchFamily="18" charset="0"/>
                <a:cs typeface="Arial" panose="020B0604020202020204" pitchFamily="34" charset="0"/>
              </a:rPr>
              <a:t>Szanse mogą powstać w wyniku sytuacji korzystnych do osiągnięcia zamierzonego wyniku, np. zestaw okoliczności, które pozwalają organizacji pozyskać klientów, rozwijać nowe wyrobów i usług, zmniejszać ilość odpadów lub poprawiać skuteczność działania. </a:t>
            </a:r>
          </a:p>
          <a:p>
            <a:r>
              <a:rPr lang="pl-PL" dirty="0">
                <a:latin typeface="Century Schoolbook" panose="02040604050505020304" pitchFamily="18" charset="0"/>
                <a:cs typeface="Arial" panose="020B0604020202020204" pitchFamily="34" charset="0"/>
              </a:rPr>
              <a:t>Działania uwzględniające szanse mogą również uwzględniać związane z tym ryzyka. </a:t>
            </a:r>
            <a:r>
              <a:rPr lang="pl-PL" b="1" dirty="0">
                <a:solidFill>
                  <a:srgbClr val="FF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Ryzyko jest efektem niepewności i każda taka niepewność może mieć pozytywne i negatywne skutki</a:t>
            </a:r>
            <a:r>
              <a:rPr lang="pl-PL" b="1" dirty="0">
                <a:latin typeface="Century Schoolbook" panose="020406040505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pl-PL" dirty="0">
                <a:latin typeface="Century Schoolbook" panose="02040604050505020304" pitchFamily="18" charset="0"/>
                <a:cs typeface="Arial" panose="020B0604020202020204" pitchFamily="34" charset="0"/>
              </a:rPr>
              <a:t>Pozytywne odchylenie wynikające z ryzyka może prowadzić do szansy, ale </a:t>
            </a:r>
            <a:r>
              <a:rPr lang="pl-PL" b="1" dirty="0">
                <a:latin typeface="Century Schoolbook" panose="02040604050505020304" pitchFamily="18" charset="0"/>
                <a:cs typeface="Arial" panose="020B0604020202020204" pitchFamily="34" charset="0"/>
              </a:rPr>
              <a:t>nie wszystkie pozytywne skutki ryzyka prowadzą do szans</a:t>
            </a:r>
            <a:r>
              <a:rPr lang="pl-PL" dirty="0">
                <a:latin typeface="Century Schoolbook" panose="02040604050505020304" pitchFamily="18" charset="0"/>
                <a:cs typeface="Arial" panose="020B0604020202020204" pitchFamily="34" charset="0"/>
              </a:rPr>
              <a:t>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Podejście procesowe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Organizacja powinna ustanawiać, wdrażać, utrzymywać i ciągle doskonalić system  zarządzania, w tym potrzebne procesy i ich oddziaływania, zgodnie z wymaganiami niniejszej normy międzynarodowej</a:t>
            </a:r>
          </a:p>
          <a:p>
            <a:r>
              <a:rPr lang="pl-PL" dirty="0"/>
              <a:t>f) uwzględnić </a:t>
            </a:r>
            <a:r>
              <a:rPr lang="pl-PL" dirty="0">
                <a:solidFill>
                  <a:srgbClr val="FF0000"/>
                </a:solidFill>
              </a:rPr>
              <a:t>ryzyka i szanse</a:t>
            </a:r>
            <a:r>
              <a:rPr lang="pl-PL" dirty="0"/>
              <a:t>, które określono zgodnie z wymaganiami </a:t>
            </a:r>
            <a:r>
              <a:rPr lang="pl-PL" dirty="0" err="1"/>
              <a:t>pktu</a:t>
            </a:r>
            <a:r>
              <a:rPr lang="pl-PL" dirty="0"/>
              <a:t> 6.1,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0A39C77-0B4A-F80F-C734-5AD99D55D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Ocena ryzyka na etapie planowania procesów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CD51E0-EA28-954F-C058-8D94B9121E7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dirty="0"/>
              <a:t>Identyfikacja </a:t>
            </a:r>
            <a:r>
              <a:rPr lang="pl-PL" dirty="0" err="1"/>
              <a:t>ryzyk</a:t>
            </a:r>
            <a:r>
              <a:rPr lang="pl-PL" dirty="0"/>
              <a:t> może być sprzężona z planowaniem procesów w organizacji. W myśl zarządzania procesowego każda organizacja powinna:</a:t>
            </a:r>
          </a:p>
          <a:p>
            <a:r>
              <a:rPr lang="pl-PL" dirty="0"/>
              <a:t>określić zachodzące w niej procesy </a:t>
            </a:r>
          </a:p>
          <a:p>
            <a:r>
              <a:rPr lang="pl-PL" dirty="0"/>
              <a:t>zaplanować ich pożądany przebieg </a:t>
            </a:r>
          </a:p>
          <a:p>
            <a:r>
              <a:rPr lang="pl-PL" dirty="0"/>
              <a:t>wdrożyć go do działania </a:t>
            </a:r>
          </a:p>
          <a:p>
            <a:r>
              <a:rPr lang="pl-PL" dirty="0"/>
              <a:t>sprawdzić skuteczność wdrożenia </a:t>
            </a:r>
          </a:p>
          <a:p>
            <a:r>
              <a:rPr lang="pl-PL" dirty="0"/>
              <a:t>doskonalić zgodność z potrzebami i możliwościami </a:t>
            </a:r>
          </a:p>
          <a:p>
            <a:pPr marL="0" indent="0">
              <a:buNone/>
            </a:pPr>
            <a:r>
              <a:rPr lang="pl-PL" dirty="0"/>
              <a:t>Identyfikacja </a:t>
            </a:r>
            <a:r>
              <a:rPr lang="pl-PL" dirty="0" err="1"/>
              <a:t>ryzyk</a:t>
            </a:r>
            <a:r>
              <a:rPr lang="pl-PL" dirty="0"/>
              <a:t> będzie na etapie planowania, a ocena skuteczności działań podjętych w odniesieniu do nich będzie prowadzona podczas sprawdzania samego procesu </a:t>
            </a:r>
          </a:p>
        </p:txBody>
      </p:sp>
    </p:spTree>
    <p:extLst>
      <p:ext uri="{BB962C8B-B14F-4D97-AF65-F5344CB8AC3E}">
        <p14:creationId xmlns:p14="http://schemas.microsoft.com/office/powerpoint/2010/main" val="513898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Przywództwo i zaangażowanie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Najwyższe kierownictwo powinno wykazać swoje przywództwo i zaangażowanie w odniesieniu do systemu zarządzania jakością poprzez:</a:t>
            </a:r>
          </a:p>
          <a:p>
            <a:r>
              <a:rPr lang="pl-PL" dirty="0"/>
              <a:t>promowanie stosowania podejścia procesowego oraz </a:t>
            </a:r>
            <a:r>
              <a:rPr lang="pl-PL" dirty="0">
                <a:solidFill>
                  <a:srgbClr val="FF0000"/>
                </a:solidFill>
              </a:rPr>
              <a:t>opartego na ryzyku</a:t>
            </a:r>
            <a:r>
              <a:rPr lang="pl-PL" dirty="0"/>
              <a:t>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Orientacja na klienta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Najwyższe kierownictwo powinno wykazać przywództwo i zaangażowanie w odniesieniu do orientacji na klienta przez zapewnienie, że:</a:t>
            </a:r>
          </a:p>
          <a:p>
            <a:r>
              <a:rPr lang="pl-PL" dirty="0">
                <a:solidFill>
                  <a:srgbClr val="FF0000"/>
                </a:solidFill>
              </a:rPr>
              <a:t>ryzyka i szanse</a:t>
            </a:r>
            <a:r>
              <a:rPr lang="pl-PL" dirty="0"/>
              <a:t>, które mogą wpłynąć na zgodność wyrobów i usług, oraz zdolność do zwiększenia zadowolenia klienta są określone i uwzględnione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778098"/>
          </a:xfrm>
        </p:spPr>
        <p:txBody>
          <a:bodyPr>
            <a:noAutofit/>
          </a:bodyPr>
          <a:lstStyle/>
          <a:p>
            <a:r>
              <a:rPr lang="pl-PL" sz="3600" b="1" dirty="0"/>
              <a:t>Działania odnoszące się do </a:t>
            </a:r>
            <a:r>
              <a:rPr lang="pl-PL" sz="3600" b="1" dirty="0" err="1"/>
              <a:t>ryzyk</a:t>
            </a:r>
            <a:r>
              <a:rPr lang="pl-PL" sz="3600" b="1" dirty="0"/>
              <a:t> i szans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208912" cy="5349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/>
              <a:t>Przy planowaniu systemu zarządzania jakością, organizacja powinna określić </a:t>
            </a:r>
            <a:r>
              <a:rPr lang="pl-PL" dirty="0">
                <a:solidFill>
                  <a:srgbClr val="FF0000"/>
                </a:solidFill>
              </a:rPr>
              <a:t>ryzyka i szanse</a:t>
            </a:r>
            <a:r>
              <a:rPr lang="pl-PL" dirty="0"/>
              <a:t>, które powinna odnieść do: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zapewnienia, że system zarządzania jakością może osiągnąć zamierzone wyniki;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zwiększenia pożądanych skutków;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zapobiegania lub zmniejszenia, niepożądanych skutków;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osiągania ciągłego doskonalenia.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b="1" dirty="0"/>
              <a:t>Działania uwzględniające ryzyka i możliwości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/>
              <a:t>Organizacja powinna zaplanować: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działania odnoszące się do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</a:t>
            </a:r>
            <a:r>
              <a:rPr lang="pl-PL" dirty="0"/>
              <a:t>;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w jaki sposób: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integrowania i wdrożenia tych działań do procesów systemu zarządzania jakością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oceny skuteczności tych działań.</a:t>
            </a:r>
          </a:p>
          <a:p>
            <a:pPr>
              <a:buNone/>
            </a:pPr>
            <a:r>
              <a:rPr lang="pl-PL" dirty="0"/>
              <a:t>Podejmowane działania odnoszące się do ryzyka i możliwości powinny być proporcjonalne do potencjalnego ich wpływu na zgodności wyrobów i usług.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062131-46E1-4C2C-B4A3-BA490126C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/>
              <a:t>Działania uwzględniające ryzyka i możliwości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CA1A09-1D1D-4BE4-BAA8-FF45B212812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u="sng" dirty="0"/>
              <a:t>Uwzględnienie </a:t>
            </a:r>
            <a:r>
              <a:rPr lang="pl-PL" u="sng" dirty="0" err="1"/>
              <a:t>ryzyk</a:t>
            </a:r>
            <a:r>
              <a:rPr lang="pl-PL" u="sng" dirty="0"/>
              <a:t> </a:t>
            </a:r>
            <a:r>
              <a:rPr lang="pl-PL" dirty="0"/>
              <a:t>może obejmować: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unikanie ryzyka,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podjęcie ryzyka w celu wykorzystania szansy,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usunięcie źródła ryzyka,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zmianę prawdopodobieństwa lub następstw,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dzielenie się ryzykiem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zatrzymanie ryzyka na podstawie  świadomej decyzji</a:t>
            </a:r>
          </a:p>
        </p:txBody>
      </p:sp>
    </p:spTree>
    <p:extLst>
      <p:ext uri="{BB962C8B-B14F-4D97-AF65-F5344CB8AC3E}">
        <p14:creationId xmlns:p14="http://schemas.microsoft.com/office/powerpoint/2010/main" val="2174222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30E0BB-6A75-479D-BD01-C159F945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/>
              <a:t>Działania uwzględniające ryzyka i możliwości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05C05C-1F5E-4E73-BD66-F93C1D96506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Szanse mogą prowadzić do: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przyjęcia nowych praktyk,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wprowadzenia nowych wyrobów,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otwarcia nowych rynków,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pozyskania nowych klientów,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budowania partnerstwa,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stosowania nowych technologii i innych pożądanych i realnych możliwości, </a:t>
            </a:r>
          </a:p>
          <a:p>
            <a:pPr marL="0" indent="0">
              <a:buNone/>
            </a:pPr>
            <a:r>
              <a:rPr lang="pl-PL" dirty="0"/>
              <a:t>uwzględniając potrzeby organizacji lub jej klientów</a:t>
            </a:r>
          </a:p>
        </p:txBody>
      </p:sp>
    </p:spTree>
    <p:extLst>
      <p:ext uri="{BB962C8B-B14F-4D97-AF65-F5344CB8AC3E}">
        <p14:creationId xmlns:p14="http://schemas.microsoft.com/office/powerpoint/2010/main" val="3643851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Analiza i ocena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Organizacja powinna przeanalizować i ocenić odpowiednie dane i informacje wynikające z monitorowania i pomiarów.</a:t>
            </a:r>
          </a:p>
          <a:p>
            <a:pPr>
              <a:buNone/>
            </a:pPr>
            <a:r>
              <a:rPr lang="pl-PL" dirty="0"/>
              <a:t>Wyniki analizy powinny być wykorzystywane do oceny:</a:t>
            </a:r>
          </a:p>
          <a:p>
            <a:r>
              <a:rPr lang="pl-PL" dirty="0"/>
              <a:t>skuteczności działań podjętych w celu uwzględnienia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</a:t>
            </a:r>
            <a:r>
              <a:rPr lang="pl-PL" dirty="0"/>
              <a:t>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47664" y="908720"/>
            <a:ext cx="7272808" cy="2232248"/>
          </a:xfrm>
        </p:spPr>
        <p:txBody>
          <a:bodyPr>
            <a:noAutofit/>
          </a:bodyPr>
          <a:lstStyle/>
          <a:p>
            <a:r>
              <a:rPr lang="pl-PL" sz="3600" dirty="0">
                <a:solidFill>
                  <a:schemeClr val="bg2">
                    <a:lumMod val="50000"/>
                  </a:schemeClr>
                </a:solidFill>
              </a:rPr>
              <a:t>Ryzyko oraz Szanse w systemach zarządzania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pl-PL" i="1" dirty="0">
                <a:solidFill>
                  <a:schemeClr val="accent2">
                    <a:lumMod val="75000"/>
                  </a:schemeClr>
                </a:solidFill>
              </a:rPr>
              <a:t>Wioletta Kurek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Przegląd zarządzania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Przegląd zarządzania powinien być zaplanowany oraz wykonywany i uwzględniać:</a:t>
            </a:r>
          </a:p>
          <a:p>
            <a:pPr>
              <a:buNone/>
            </a:pPr>
            <a:r>
              <a:rPr lang="pl-PL" dirty="0"/>
              <a:t>skuteczność podjętych działań uwzględniających </a:t>
            </a:r>
            <a:r>
              <a:rPr lang="pl-PL" dirty="0">
                <a:solidFill>
                  <a:srgbClr val="FF0000"/>
                </a:solidFill>
              </a:rPr>
              <a:t>ryzyka i szanse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Niezgodności i działania korygujące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W przypadku wystąpienia niezgodności, w tym każdej wynikającej z reklamacji, organizacja powinna:</a:t>
            </a:r>
          </a:p>
          <a:p>
            <a:r>
              <a:rPr lang="pl-PL" dirty="0"/>
              <a:t>aktualizować </a:t>
            </a:r>
            <a:r>
              <a:rPr lang="pl-PL" dirty="0">
                <a:solidFill>
                  <a:srgbClr val="FF0000"/>
                </a:solidFill>
              </a:rPr>
              <a:t>ryzyka i szanse </a:t>
            </a:r>
            <a:r>
              <a:rPr lang="pl-PL" dirty="0"/>
              <a:t>podczas planowania, jeśli jest to konieczne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Wymagania zawarte w ISO 14001</a:t>
            </a:r>
          </a:p>
        </p:txBody>
      </p:sp>
    </p:spTree>
    <p:extLst>
      <p:ext uri="{BB962C8B-B14F-4D97-AF65-F5344CB8AC3E}">
        <p14:creationId xmlns:p14="http://schemas.microsoft.com/office/powerpoint/2010/main" val="4025750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Czynniki sukcesu</a:t>
            </a:r>
            <a:r>
              <a:rPr lang="pl-PL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Najwyższe kierownictwo może skutecznie odnieść się do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 </a:t>
            </a:r>
            <a:r>
              <a:rPr lang="pl-PL" dirty="0"/>
              <a:t>przez integrację zarządzania środowiskowego z procesami biznesowymi organizacji, kierunkiem strategicznym i podejmowaniem decyzji, powiązanie ich z innymi priorytetami biznesowymi, a także powiązanie zarządzania środowiskowego z ogólnym systemem zarządzania organizacją</a:t>
            </a:r>
          </a:p>
        </p:txBody>
      </p:sp>
    </p:spTree>
    <p:extLst>
      <p:ext uri="{BB962C8B-B14F-4D97-AF65-F5344CB8AC3E}">
        <p14:creationId xmlns:p14="http://schemas.microsoft.com/office/powerpoint/2010/main" val="951593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System zarządzania środowiskowego </a:t>
            </a:r>
            <a:r>
              <a:rPr lang="pl-PL" i="1" dirty="0"/>
              <a:t>– def.</a:t>
            </a:r>
          </a:p>
          <a:p>
            <a:pPr marL="0" indent="0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część </a:t>
            </a: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systemu zarządzania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wykorzystywana do zarządzania </a:t>
            </a: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aspektami środowiskowymi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spełniania </a:t>
            </a: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zobowiązań dotyczących zgodności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oraz odniesienia się do </a:t>
            </a:r>
            <a:r>
              <a:rPr lang="pl-PL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ryzyk</a:t>
            </a:r>
            <a:r>
              <a:rPr lang="pl-PL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szans</a:t>
            </a:r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2292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AC5507-8BF0-425E-B879-D6F0F9248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r>
              <a:rPr lang="pl-PL" sz="3200" b="1" dirty="0">
                <a:solidFill>
                  <a:srgbClr val="0033CC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Ryzyko</a:t>
            </a: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D3B543-7B29-4B55-91D7-E8304319B8F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715200" cy="5205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wpływ niepewności</a:t>
            </a:r>
          </a:p>
          <a:p>
            <a:pPr marL="0" indent="0">
              <a:buNone/>
            </a:pPr>
            <a:endParaRPr lang="pl-PL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Uwaga 1: Wpływ niepewności powoduje odchylenie od oczekiwań - pozytywne lub negatywne.</a:t>
            </a:r>
            <a:endParaRPr lang="pl-PL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Uwaga 2: Niepewność to stan, również częściowy, braku informacji związanej ze zrozumieniem lub wiedzą na temat zdarzenia, jego następstw lub prawdopodobieństwa.</a:t>
            </a:r>
            <a:endParaRPr lang="pl-PL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Uwaga 3: Ryzyko jest często określane w odniesieniu do potencjalnych „</a:t>
            </a:r>
            <a:r>
              <a:rPr lang="pl-PL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zdarzeń</a:t>
            </a: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i „</a:t>
            </a:r>
            <a:r>
              <a:rPr lang="pl-PL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następstw</a:t>
            </a: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lub ich kombinacji. </a:t>
            </a:r>
            <a:endParaRPr lang="pl-PL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Uwaga 4: Ryzyko jest często wyrażone jako kombinacja następstw zdarzenia (z uwzględnieniem zmian okoliczności) i związanego z nim „</a:t>
            </a:r>
            <a:r>
              <a:rPr lang="pl-PL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prawdopodobieństwa</a:t>
            </a:r>
            <a:r>
              <a:rPr lang="pl-PL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jego wystąpienia.</a:t>
            </a:r>
            <a:endParaRPr lang="pl-PL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1850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Działania odnoszące się do </a:t>
            </a:r>
            <a:r>
              <a:rPr lang="pl-PL" b="1" dirty="0" err="1"/>
              <a:t>ryzyk</a:t>
            </a:r>
            <a:r>
              <a:rPr lang="pl-PL" b="1" dirty="0"/>
              <a:t> i szans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Planując system zarządzania środowiskowego, organizacja powinna rozważyć:</a:t>
            </a:r>
          </a:p>
          <a:p>
            <a:pPr marL="0" indent="0">
              <a:buNone/>
            </a:pPr>
            <a:r>
              <a:rPr lang="pl-PL" dirty="0"/>
              <a:t>……oraz określić </a:t>
            </a:r>
            <a:r>
              <a:rPr lang="pl-PL" dirty="0">
                <a:solidFill>
                  <a:srgbClr val="FF0000"/>
                </a:solidFill>
              </a:rPr>
              <a:t>ryzyka i szanse </a:t>
            </a:r>
            <a:r>
              <a:rPr lang="pl-PL" dirty="0"/>
              <a:t>związane z jej aspektami środowiskowymi, zobowiązaniami dotyczącymi zgodności oraz innymi czynnikami i wymaganiami </a:t>
            </a:r>
            <a:r>
              <a:rPr lang="pl-PL" sz="2000" i="1" dirty="0"/>
              <a:t>(w tym kontekst, potrzeby i oczekiwania stron zainteresowanych)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Organizacja powinna utrzymywać udokumentowane informacje dotyczące: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</a:t>
            </a:r>
            <a:r>
              <a:rPr lang="pl-PL" dirty="0"/>
              <a:t>, do których powinna się odnieść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9860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B92C36-FD36-4D40-91B3-8F7145962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Działania odnoszące się do </a:t>
            </a:r>
            <a:r>
              <a:rPr lang="pl-PL" b="1" dirty="0" err="1"/>
              <a:t>ryzyk</a:t>
            </a:r>
            <a:r>
              <a:rPr lang="pl-PL" b="1" dirty="0"/>
              <a:t> i szans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794034F-08AD-483E-B788-01660075E7A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  <a:tabLst>
                <a:tab pos="139700" algn="l"/>
              </a:tabLs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Określenie </a:t>
            </a:r>
            <a:r>
              <a:rPr lang="pl-PL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ryzyk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 szans ma na celu: </a:t>
            </a:r>
            <a:endParaRPr lang="pl-PL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139700" algn="l"/>
              </a:tabLs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zapewnienie, aby system zarządzania środowiskowego mógł osiągnąć zamierzone wyniki;</a:t>
            </a:r>
            <a:endParaRPr lang="pl-PL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indent="-270510" algn="just">
              <a:tabLst>
                <a:tab pos="270510" algn="l"/>
              </a:tabLs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zapobiegania lub ograniczenia niepożądanych skutków, w tym możliwości wpływu zewnętrznych warunków środowiskowych na organizację;</a:t>
            </a:r>
            <a:endParaRPr lang="pl-PL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indent="-270510" algn="just">
              <a:tabLst>
                <a:tab pos="270510" algn="l"/>
              </a:tabLs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osiągnięcia ciągłego doskonalenia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720956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Aspekty środowiskowe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UWAGA 	Znaczące aspekty środowiskowe mogą skutkować zaistnieniem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 </a:t>
            </a:r>
            <a:r>
              <a:rPr lang="pl-PL" dirty="0"/>
              <a:t>związanych z wpływami na środowisko,  zarówno niekorzystnymi (zagrożenia), jak i korzystnymi (szanse).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1101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Zobowiązania dotyczące zgodności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Zobowiązania dotyczące zgodności mogą skutkować zaistnieniem 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</a:t>
            </a:r>
            <a:r>
              <a:rPr lang="pl-PL" dirty="0"/>
              <a:t> dla organizacji</a:t>
            </a:r>
          </a:p>
        </p:txBody>
      </p:sp>
    </p:spTree>
    <p:extLst>
      <p:ext uri="{BB962C8B-B14F-4D97-AF65-F5344CB8AC3E}">
        <p14:creationId xmlns:p14="http://schemas.microsoft.com/office/powerpoint/2010/main" val="367558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D9B67B-400D-67ED-9991-69FC6038C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706090"/>
          </a:xfrm>
        </p:spPr>
        <p:txBody>
          <a:bodyPr/>
          <a:lstStyle/>
          <a:p>
            <a:r>
              <a:rPr lang="pl-PL" dirty="0"/>
              <a:t>Postępowanie z ryzykiem </a:t>
            </a:r>
            <a:r>
              <a:rPr lang="pl-PL" sz="1800" dirty="0"/>
              <a:t>(</a:t>
            </a:r>
            <a:r>
              <a:rPr lang="pl-PL" sz="1800" dirty="0" err="1"/>
              <a:t>pkn</a:t>
            </a:r>
            <a:r>
              <a:rPr lang="pl-PL" sz="1800" dirty="0"/>
              <a:t>–ISO GUIDE 73)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E730E4-1E3B-55CF-9EBD-14B1BC6174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496944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Proces modyfikacji ryzyka może uwzględniać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unikanie ryzyka poprzez decyzję o nierozpoczynaniu lub niekontynuowaniu działań powodujących ryzyko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podjęcie lub zwiększenie ryzyka w celu wykorzystania szansy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usunięcie źródła ryzyka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zmianę prawdopodobieństwa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zmianę następstw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dzielenie ryzyka wraz z inną stroną/stronami łącznie z umowami i finansowaniem ryzyka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/>
              <a:t>retencję ryzyka na podstawie świadomej decyzji </a:t>
            </a:r>
          </a:p>
          <a:p>
            <a:pPr marL="0" indent="0">
              <a:buNone/>
            </a:pPr>
            <a:endParaRPr lang="pl-PL" sz="1300" dirty="0"/>
          </a:p>
          <a:p>
            <a:pPr marL="0" indent="0">
              <a:buNone/>
            </a:pPr>
            <a:r>
              <a:rPr lang="pl-PL" dirty="0"/>
              <a:t>Postępowanie z ryzykiem które dotyczy negatywnych skutków czasem jest nazywane łagodzeniem ryzyka zapobieganiem ryzyku i redukcją ryzyka </a:t>
            </a:r>
          </a:p>
          <a:p>
            <a:pPr marL="0" indent="0">
              <a:buNone/>
            </a:pPr>
            <a:r>
              <a:rPr lang="pl-PL" dirty="0"/>
              <a:t>Postępowanie z ryzykiem może doprowadzić do powstania nowych </a:t>
            </a:r>
            <a:r>
              <a:rPr lang="pl-PL" dirty="0" err="1"/>
              <a:t>ryzyk</a:t>
            </a:r>
            <a:r>
              <a:rPr lang="pl-PL" dirty="0"/>
              <a:t> lub modyfikacji już istniejących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09042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Planowanie działań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Organizacja powinna zaplanować:</a:t>
            </a:r>
          </a:p>
          <a:p>
            <a:pPr marL="0" indent="0">
              <a:buNone/>
            </a:pPr>
            <a:r>
              <a:rPr lang="pl-PL" dirty="0"/>
              <a:t>działania odnoszące się do jej zdefiniowanych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 </a:t>
            </a:r>
          </a:p>
        </p:txBody>
      </p:sp>
    </p:spTree>
    <p:extLst>
      <p:ext uri="{BB962C8B-B14F-4D97-AF65-F5344CB8AC3E}">
        <p14:creationId xmlns:p14="http://schemas.microsoft.com/office/powerpoint/2010/main" val="3199372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Cele środowiskowe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Organizacja powinna ustanowić cele środowiskowe dla odpowiednich funkcji i szczebli, uwzględniając znaczące aspekty środowiskowe organizacji i związane z nimi zobowiązania dotyczące zgodności oraz biorąc pod uwagę </a:t>
            </a:r>
            <a:r>
              <a:rPr lang="pl-PL" dirty="0">
                <a:solidFill>
                  <a:srgbClr val="FF0000"/>
                </a:solidFill>
              </a:rPr>
              <a:t>ryzyka i szanse</a:t>
            </a:r>
          </a:p>
        </p:txBody>
      </p:sp>
    </p:spTree>
    <p:extLst>
      <p:ext uri="{BB962C8B-B14F-4D97-AF65-F5344CB8AC3E}">
        <p14:creationId xmlns:p14="http://schemas.microsoft.com/office/powerpoint/2010/main" val="29807855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Przegląd zarządzania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Przegląd zarządzania powinien obejmować rozważenie zmian dotyczących </a:t>
            </a:r>
            <a:r>
              <a:rPr lang="pl-PL" dirty="0" err="1">
                <a:solidFill>
                  <a:srgbClr val="FF0000"/>
                </a:solidFill>
              </a:rPr>
              <a:t>ryzyk</a:t>
            </a:r>
            <a:r>
              <a:rPr lang="pl-PL" dirty="0">
                <a:solidFill>
                  <a:srgbClr val="FF0000"/>
                </a:solidFill>
              </a:rPr>
              <a:t> i szans</a:t>
            </a:r>
          </a:p>
        </p:txBody>
      </p:sp>
    </p:spTree>
    <p:extLst>
      <p:ext uri="{BB962C8B-B14F-4D97-AF65-F5344CB8AC3E}">
        <p14:creationId xmlns:p14="http://schemas.microsoft.com/office/powerpoint/2010/main" val="5679646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78CD3E-4008-684D-816A-C53ACD617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2B3760F-F4B7-4A10-C16C-8C884132AC7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b="1" dirty="0">
                <a:solidFill>
                  <a:schemeClr val="accent4">
                    <a:lumMod val="50000"/>
                  </a:schemeClr>
                </a:solidFill>
              </a:rPr>
              <a:t>Przykładowe działania odnoszące się do ryzyka </a:t>
            </a:r>
          </a:p>
        </p:txBody>
      </p:sp>
    </p:spTree>
    <p:extLst>
      <p:ext uri="{BB962C8B-B14F-4D97-AF65-F5344CB8AC3E}">
        <p14:creationId xmlns:p14="http://schemas.microsoft.com/office/powerpoint/2010/main" val="1489367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935BC0-5D92-20A5-D740-6126A5FA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organizacji a zarządzanie ryzykiem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795AEA-2E7C-E5CD-3A0F-9FDBC0A15A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Podejmowane działania w zakresie zarządzania ryzykiem mogą obejmować: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definiowanie zakresu systemu, poziomu szczegółowości, skali działania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definiowania zasobów i odpowiedzialności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definiowania metodyki oceny ryzyka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definiowania sposobu określania następstw prawdopodobieństwa ustalania poziomu ryzyka w tym akceptowalnego uwzględniając apetyt=podejście organizacji do ryzyka  </a:t>
            </a:r>
          </a:p>
        </p:txBody>
      </p:sp>
    </p:spTree>
    <p:extLst>
      <p:ext uri="{BB962C8B-B14F-4D97-AF65-F5344CB8AC3E}">
        <p14:creationId xmlns:p14="http://schemas.microsoft.com/office/powerpoint/2010/main" val="3641240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582AED-FC42-4848-D092-19B99FD87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działania w zakresie oceny ryzyka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C566DFD-EBF7-FAD5-EEF0-3A7AD4100A4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r>
              <a:rPr lang="pl-PL" b="1" dirty="0"/>
              <a:t>Określić zdarzenia </a:t>
            </a:r>
            <a:r>
              <a:rPr lang="pl-PL" dirty="0"/>
              <a:t>które mogą przyczynić się do przerwania realizowanych działań </a:t>
            </a:r>
          </a:p>
          <a:p>
            <a:r>
              <a:rPr lang="pl-PL" b="1" dirty="0"/>
              <a:t>Określić prawdopodobieństwo </a:t>
            </a:r>
            <a:r>
              <a:rPr lang="pl-PL" dirty="0"/>
              <a:t>wystąpienia tych zdarzeń </a:t>
            </a:r>
          </a:p>
          <a:p>
            <a:r>
              <a:rPr lang="pl-PL" b="1" dirty="0"/>
              <a:t>Określić wpływ </a:t>
            </a:r>
            <a:r>
              <a:rPr lang="pl-PL" dirty="0"/>
              <a:t>ich wystąpienia na prowadzoną działalność 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Wyniki z tego procesu umożliwią opracowanie, wdrożenie, testowanie i utrzymanie planów ciągłości działania </a:t>
            </a:r>
          </a:p>
        </p:txBody>
      </p:sp>
    </p:spTree>
    <p:extLst>
      <p:ext uri="{BB962C8B-B14F-4D97-AF65-F5344CB8AC3E}">
        <p14:creationId xmlns:p14="http://schemas.microsoft.com/office/powerpoint/2010/main" val="22897162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47BE4A-27D0-BF8E-24C0-424385545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ocena ryzyka - etapy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A506941-1D7A-2592-9846-C6C41167FB1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accent4">
                    <a:lumMod val="50000"/>
                  </a:schemeClr>
                </a:solidFill>
              </a:rPr>
              <a:t>Identyfikacja ryzyka</a:t>
            </a:r>
          </a:p>
          <a:p>
            <a:pPr marL="0" indent="0">
              <a:buNone/>
            </a:pPr>
            <a:r>
              <a:rPr lang="pl-PL" dirty="0"/>
              <a:t>Przygotowanie listy rozpoznawalnych źródeł ryzyka, ich przyczyn i potencjalnych następstw</a:t>
            </a:r>
          </a:p>
          <a:p>
            <a:pPr marL="0" indent="0">
              <a:buNone/>
            </a:pPr>
            <a:r>
              <a:rPr lang="pl-PL" dirty="0"/>
              <a:t>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accent4">
                    <a:lumMod val="50000"/>
                  </a:schemeClr>
                </a:solidFill>
              </a:rPr>
              <a:t>Analiza ryzyka </a:t>
            </a:r>
          </a:p>
          <a:p>
            <a:pPr marL="0" indent="0">
              <a:buNone/>
            </a:pPr>
            <a:r>
              <a:rPr lang="pl-PL" dirty="0"/>
              <a:t>Analiza zidentyfikowanych wcześniej </a:t>
            </a:r>
            <a:r>
              <a:rPr lang="pl-PL" dirty="0" err="1"/>
              <a:t>ryzyk</a:t>
            </a:r>
            <a:r>
              <a:rPr lang="pl-PL" dirty="0"/>
              <a:t> pod kątem ich możliwych skutków i prawdopodobieństwa wystąpienia </a:t>
            </a:r>
          </a:p>
          <a:p>
            <a:pPr marL="0" indent="0">
              <a:buNone/>
            </a:pPr>
            <a:endParaRPr lang="pl-PL" dirty="0"/>
          </a:p>
          <a:p>
            <a:pP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accent4">
                    <a:lumMod val="50000"/>
                  </a:schemeClr>
                </a:solidFill>
              </a:rPr>
              <a:t>Ewaluacja ryzyka </a:t>
            </a:r>
          </a:p>
          <a:p>
            <a:pPr marL="0" indent="0">
              <a:buNone/>
            </a:pPr>
            <a:r>
              <a:rPr lang="pl-PL" dirty="0"/>
              <a:t>Porównanie poziomów ryzyka określonych podczas procesu analizy z kryteriami ustalonymi w trakcie rozważania kontekstu, w celu stwierdzenia czy wielkości ryzyka są akceptowalne </a:t>
            </a:r>
          </a:p>
        </p:txBody>
      </p:sp>
    </p:spTree>
    <p:extLst>
      <p:ext uri="{BB962C8B-B14F-4D97-AF65-F5344CB8AC3E}">
        <p14:creationId xmlns:p14="http://schemas.microsoft.com/office/powerpoint/2010/main" val="33179869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E36FEC-07F9-7ECA-5C96-1C8902FF1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Postępowanie z ryzykiem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0CC37A8-6082-E9A7-E46E-632AA5DF06A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"/>
            </a:pPr>
            <a:r>
              <a:rPr lang="pl-PL" dirty="0"/>
              <a:t>poznanie i </a:t>
            </a:r>
            <a:r>
              <a:rPr lang="pl-PL" b="1" dirty="0"/>
              <a:t>świadome zaakceptowanie </a:t>
            </a:r>
            <a:r>
              <a:rPr lang="pl-PL" dirty="0"/>
              <a:t>ryzyka </a:t>
            </a:r>
          </a:p>
          <a:p>
            <a:pPr>
              <a:buFont typeface="Wingdings" panose="05000000000000000000" pitchFamily="2" charset="2"/>
              <a:buChar char=""/>
            </a:pPr>
            <a:r>
              <a:rPr lang="pl-PL" b="1" dirty="0"/>
              <a:t>unikanie ryzyka </a:t>
            </a:r>
            <a:r>
              <a:rPr lang="pl-PL" dirty="0"/>
              <a:t>poprzez nie rozpoczynanie lub nie kontynuowanie działań powodujących ryzyka </a:t>
            </a:r>
          </a:p>
          <a:p>
            <a:pPr>
              <a:buFont typeface="Wingdings" panose="05000000000000000000" pitchFamily="2" charset="2"/>
              <a:buChar char=""/>
            </a:pPr>
            <a:r>
              <a:rPr lang="pl-PL" b="1" dirty="0"/>
              <a:t>przeniesienie ryzyka </a:t>
            </a:r>
            <a:r>
              <a:rPr lang="pl-PL" dirty="0"/>
              <a:t>biznesowego na inne podmioty, np. firmy ubezpieczeniowe </a:t>
            </a:r>
          </a:p>
          <a:p>
            <a:pPr>
              <a:buFont typeface="Wingdings" panose="05000000000000000000" pitchFamily="2" charset="2"/>
              <a:buChar char=""/>
            </a:pPr>
            <a:r>
              <a:rPr lang="pl-PL" b="1" dirty="0"/>
              <a:t>zastosowanie odpowiednich zabezpieczeń </a:t>
            </a:r>
            <a:r>
              <a:rPr lang="pl-PL" dirty="0"/>
              <a:t>wpływających między innymi na zmianę następstw </a:t>
            </a:r>
          </a:p>
          <a:p>
            <a:pPr>
              <a:buFont typeface="Wingdings" panose="05000000000000000000" pitchFamily="2" charset="2"/>
              <a:buChar char=""/>
            </a:pPr>
            <a:r>
              <a:rPr lang="pl-PL" b="1" dirty="0"/>
              <a:t>podjęcie/zwiększenie ryzyka </a:t>
            </a:r>
            <a:r>
              <a:rPr lang="pl-PL" dirty="0"/>
              <a:t>w celu wykorzystania szansy </a:t>
            </a:r>
          </a:p>
        </p:txBody>
      </p:sp>
    </p:spTree>
    <p:extLst>
      <p:ext uri="{BB962C8B-B14F-4D97-AF65-F5344CB8AC3E}">
        <p14:creationId xmlns:p14="http://schemas.microsoft.com/office/powerpoint/2010/main" val="11185077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760CFA-DA4F-E77A-940B-128FCB893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r>
              <a:rPr lang="pl-PL" dirty="0"/>
              <a:t>Analiza </a:t>
            </a:r>
            <a:r>
              <a:rPr lang="pl-PL" dirty="0" err="1"/>
              <a:t>ryzyk</a:t>
            </a:r>
            <a:r>
              <a:rPr lang="pl-PL" dirty="0"/>
              <a:t> i szans - 3 poziomy </a:t>
            </a:r>
            <a:r>
              <a:rPr lang="pl-PL" sz="1400" dirty="0"/>
              <a:t>- inne podejście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91CF20F-E0B2-A390-8618-33B0AE4C57E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b="1" dirty="0"/>
              <a:t>Poziom strategiczny </a:t>
            </a:r>
            <a:r>
              <a:rPr lang="pl-PL" dirty="0"/>
              <a:t>– pozwoli zdefiniować działania które umożliwią organizację zbudować mocną strategię -  </a:t>
            </a:r>
          </a:p>
          <a:p>
            <a:r>
              <a:rPr lang="pl-PL" b="1" dirty="0"/>
              <a:t>Poziom operacyjny </a:t>
            </a:r>
            <a:r>
              <a:rPr lang="pl-PL" dirty="0"/>
              <a:t>– wskaże mocne i słabe strony w takich kwestiach jak: kultura organizacji, struktura, pracownicy i ich potrzeby, zarządzanie zmianami, wymogi prawne, systemowe, normatywne, klienta itd.</a:t>
            </a:r>
          </a:p>
          <a:p>
            <a:r>
              <a:rPr lang="pl-PL" b="1" dirty="0"/>
              <a:t>Poziom procesowy </a:t>
            </a:r>
            <a:r>
              <a:rPr lang="pl-PL" dirty="0"/>
              <a:t>– pozwoli uniknąć problemów przyszłości </a:t>
            </a:r>
          </a:p>
        </p:txBody>
      </p:sp>
    </p:spTree>
    <p:extLst>
      <p:ext uri="{BB962C8B-B14F-4D97-AF65-F5344CB8AC3E}">
        <p14:creationId xmlns:p14="http://schemas.microsoft.com/office/powerpoint/2010/main" val="32437444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5BB62A-1EF2-C0A4-8F35-615EFEE35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Analiza </a:t>
            </a:r>
            <a:r>
              <a:rPr lang="pl-PL" dirty="0" err="1"/>
              <a:t>ryzyk</a:t>
            </a:r>
            <a:r>
              <a:rPr lang="pl-PL" dirty="0"/>
              <a:t> i szans jako proces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BEE3356-ED8F-4ECC-EBD4-427508B8183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Wejścia </a:t>
            </a:r>
          </a:p>
          <a:p>
            <a:r>
              <a:rPr lang="pl-PL" dirty="0"/>
              <a:t>Wyjścia </a:t>
            </a:r>
          </a:p>
          <a:p>
            <a:r>
              <a:rPr lang="pl-PL" dirty="0"/>
              <a:t>Zasoby </a:t>
            </a:r>
          </a:p>
          <a:p>
            <a:r>
              <a:rPr lang="pl-PL" dirty="0"/>
              <a:t>Narzędzia</a:t>
            </a:r>
          </a:p>
          <a:p>
            <a:r>
              <a:rPr lang="pl-PL" dirty="0"/>
              <a:t>Instrukcje </a:t>
            </a:r>
          </a:p>
          <a:p>
            <a:r>
              <a:rPr lang="pl-PL" dirty="0"/>
              <a:t>Kryteria </a:t>
            </a:r>
          </a:p>
        </p:txBody>
      </p:sp>
    </p:spTree>
    <p:extLst>
      <p:ext uri="{BB962C8B-B14F-4D97-AF65-F5344CB8AC3E}">
        <p14:creationId xmlns:p14="http://schemas.microsoft.com/office/powerpoint/2010/main" val="3682069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9C17C4-B766-E35F-A17A-520FFFC98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FEC4A9-4DD4-CA1D-3429-62807A6B53F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b="1" dirty="0"/>
              <a:t>ISO 31000 </a:t>
            </a:r>
            <a:r>
              <a:rPr lang="pl-PL" b="1" dirty="0" err="1"/>
              <a:t>Risk</a:t>
            </a:r>
            <a:r>
              <a:rPr lang="pl-PL" b="1" dirty="0"/>
              <a:t> Management </a:t>
            </a:r>
            <a:r>
              <a:rPr lang="pl-PL" b="1" dirty="0" err="1"/>
              <a:t>Principles</a:t>
            </a:r>
            <a:r>
              <a:rPr lang="pl-PL" b="1" dirty="0"/>
              <a:t> and </a:t>
            </a:r>
            <a:r>
              <a:rPr lang="pl-PL" b="1" dirty="0" err="1"/>
              <a:t>guidelines</a:t>
            </a:r>
            <a:r>
              <a:rPr lang="pl-PL" b="1" dirty="0"/>
              <a:t> </a:t>
            </a:r>
          </a:p>
          <a:p>
            <a:endParaRPr lang="pl-PL" b="1" dirty="0"/>
          </a:p>
          <a:p>
            <a:r>
              <a:rPr lang="pl-PL" dirty="0"/>
              <a:t>może być przydatna dla organizacji które potrzebują bardziej formalnego podejścia do ryzyka (stosowanie jej nie jest obligatoryjne) </a:t>
            </a:r>
          </a:p>
        </p:txBody>
      </p:sp>
    </p:spTree>
    <p:extLst>
      <p:ext uri="{BB962C8B-B14F-4D97-AF65-F5344CB8AC3E}">
        <p14:creationId xmlns:p14="http://schemas.microsoft.com/office/powerpoint/2010/main" val="17014760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EDC838-5537-6295-905F-3C9DFE981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Wyjście z procesu analizy </a:t>
            </a:r>
            <a:r>
              <a:rPr lang="pl-PL" dirty="0" err="1"/>
              <a:t>ryzyk</a:t>
            </a:r>
            <a:r>
              <a:rPr lang="pl-PL" dirty="0"/>
              <a:t> i szans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867CA54-2A76-89C3-1C87-A0F6411A9C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/>
          <a:lstStyle/>
          <a:p>
            <a:r>
              <a:rPr lang="pl-PL" dirty="0"/>
              <a:t>zdefiniowane ryzyka i szanse</a:t>
            </a:r>
          </a:p>
          <a:p>
            <a:r>
              <a:rPr lang="pl-PL" dirty="0"/>
              <a:t>zdefiniowane działania w odniesieniu do </a:t>
            </a:r>
            <a:r>
              <a:rPr lang="pl-PL" dirty="0" err="1"/>
              <a:t>ryzyk</a:t>
            </a:r>
            <a:r>
              <a:rPr lang="pl-PL" dirty="0"/>
              <a:t> i szans </a:t>
            </a:r>
          </a:p>
          <a:p>
            <a:r>
              <a:rPr lang="pl-PL" dirty="0"/>
              <a:t>ocena istotności </a:t>
            </a:r>
            <a:r>
              <a:rPr lang="pl-PL" dirty="0" err="1"/>
              <a:t>ryzyk</a:t>
            </a:r>
            <a:r>
              <a:rPr lang="pl-PL" dirty="0"/>
              <a:t> i szans </a:t>
            </a:r>
          </a:p>
          <a:p>
            <a:r>
              <a:rPr lang="pl-PL" dirty="0"/>
              <a:t>określony status wdrożeń </a:t>
            </a:r>
          </a:p>
          <a:p>
            <a:r>
              <a:rPr lang="pl-PL" dirty="0"/>
              <a:t>ocena efektywności </a:t>
            </a:r>
          </a:p>
          <a:p>
            <a:pPr marL="0" indent="0">
              <a:buNone/>
            </a:pPr>
            <a:r>
              <a:rPr lang="pl-PL" dirty="0"/>
              <a:t> </a:t>
            </a:r>
          </a:p>
          <a:p>
            <a:pPr marL="0" indent="0">
              <a:buNone/>
            </a:pPr>
            <a:r>
              <a:rPr lang="pl-PL" dirty="0"/>
              <a:t>Działania należy podjąć do tych </a:t>
            </a:r>
            <a:r>
              <a:rPr lang="pl-PL" dirty="0" err="1"/>
              <a:t>ryzyk</a:t>
            </a:r>
            <a:r>
              <a:rPr lang="pl-PL" dirty="0"/>
              <a:t> i szans które są istotne dla organizacji. Określenie działań dla wszystkich </a:t>
            </a:r>
            <a:r>
              <a:rPr lang="pl-PL" dirty="0" err="1"/>
              <a:t>ryzyk</a:t>
            </a:r>
            <a:r>
              <a:rPr lang="pl-PL" dirty="0"/>
              <a:t> i szans może być zadaniem  nieefektywnym. </a:t>
            </a:r>
          </a:p>
        </p:txBody>
      </p:sp>
    </p:spTree>
    <p:extLst>
      <p:ext uri="{BB962C8B-B14F-4D97-AF65-F5344CB8AC3E}">
        <p14:creationId xmlns:p14="http://schemas.microsoft.com/office/powerpoint/2010/main" val="28334821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0EDA5CF-76B2-85D0-5AB9-302A06A35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Przykładowe działania dla </a:t>
            </a:r>
            <a:r>
              <a:rPr lang="pl-PL" dirty="0" err="1"/>
              <a:t>ryzyk</a:t>
            </a:r>
            <a:r>
              <a:rPr lang="pl-PL" dirty="0"/>
              <a:t> i szans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C081D9-5E49-60C8-3E74-496F728B4B0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>Projekty </a:t>
            </a:r>
          </a:p>
          <a:p>
            <a:pPr>
              <a:lnSpc>
                <a:spcPct val="150000"/>
              </a:lnSpc>
            </a:pPr>
            <a:r>
              <a:rPr lang="pl-PL" dirty="0"/>
              <a:t>Zmiany procesów wewnętrznych </a:t>
            </a:r>
          </a:p>
          <a:p>
            <a:pPr>
              <a:lnSpc>
                <a:spcPct val="150000"/>
              </a:lnSpc>
            </a:pPr>
            <a:r>
              <a:rPr lang="pl-PL" dirty="0"/>
              <a:t>Zmiany procesów zewnętrznych </a:t>
            </a:r>
          </a:p>
          <a:p>
            <a:pPr>
              <a:lnSpc>
                <a:spcPct val="150000"/>
              </a:lnSpc>
            </a:pPr>
            <a:r>
              <a:rPr lang="pl-PL" dirty="0"/>
              <a:t>Zmiany w strategii organizacji </a:t>
            </a:r>
          </a:p>
          <a:p>
            <a:pPr>
              <a:lnSpc>
                <a:spcPct val="150000"/>
              </a:lnSpc>
            </a:pPr>
            <a:r>
              <a:rPr lang="pl-PL" dirty="0"/>
              <a:t>Zmiany celów organizacji </a:t>
            </a:r>
          </a:p>
          <a:p>
            <a:pPr>
              <a:lnSpc>
                <a:spcPct val="150000"/>
              </a:lnSpc>
            </a:pPr>
            <a:r>
              <a:rPr lang="pl-PL" dirty="0"/>
              <a:t>inne</a:t>
            </a:r>
          </a:p>
        </p:txBody>
      </p:sp>
    </p:spTree>
    <p:extLst>
      <p:ext uri="{BB962C8B-B14F-4D97-AF65-F5344CB8AC3E}">
        <p14:creationId xmlns:p14="http://schemas.microsoft.com/office/powerpoint/2010/main" val="6564764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CBFEFA-22A2-2B0B-C4E1-8E3442571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Przykładowe metody szacowania ryzyka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92D0905-1804-3B21-D98A-DE9129AFBF5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/>
          <a:lstStyle/>
          <a:p>
            <a:r>
              <a:rPr lang="pl-PL" dirty="0"/>
              <a:t>PN- EN 31010:2020-01 Zarządzanie ryzykiem – Techniki oceny ryzyka</a:t>
            </a:r>
          </a:p>
          <a:p>
            <a:r>
              <a:rPr lang="pl-PL" dirty="0"/>
              <a:t>Technika 5xWHY</a:t>
            </a:r>
          </a:p>
          <a:p>
            <a:r>
              <a:rPr lang="pl-PL" dirty="0"/>
              <a:t>Analiza efektu trybu usterki </a:t>
            </a:r>
          </a:p>
          <a:p>
            <a:r>
              <a:rPr lang="pl-PL" dirty="0"/>
              <a:t>Analiza drzewa błędów </a:t>
            </a:r>
          </a:p>
          <a:p>
            <a:r>
              <a:rPr lang="pl-PL" dirty="0"/>
              <a:t>Diagram rybiej ości </a:t>
            </a:r>
          </a:p>
          <a:p>
            <a:r>
              <a:rPr lang="pl-PL" dirty="0"/>
              <a:t>Analiza </a:t>
            </a:r>
            <a:r>
              <a:rPr lang="pl-PL" dirty="0" err="1"/>
              <a:t>Pareto</a:t>
            </a:r>
            <a:r>
              <a:rPr lang="pl-PL" dirty="0"/>
              <a:t> </a:t>
            </a:r>
          </a:p>
          <a:p>
            <a:r>
              <a:rPr lang="pl-PL" dirty="0"/>
              <a:t>Mapowanie przyczyn</a:t>
            </a:r>
          </a:p>
          <a:p>
            <a:r>
              <a:rPr lang="pl-PL" dirty="0"/>
              <a:t>Analiza SWOT </a:t>
            </a:r>
          </a:p>
        </p:txBody>
      </p:sp>
    </p:spTree>
    <p:extLst>
      <p:ext uri="{BB962C8B-B14F-4D97-AF65-F5344CB8AC3E}">
        <p14:creationId xmlns:p14="http://schemas.microsoft.com/office/powerpoint/2010/main" val="29162905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DCBA9B-BFF3-48E5-7B50-EAEDFAB1E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r>
              <a:rPr lang="pl-PL" dirty="0"/>
              <a:t>przykładowa skala oceny dla zagrożeń i szans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DAF3BFF8-4CC7-3BC2-8EC7-B2AFCC0AF03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38864961"/>
              </p:ext>
            </p:extLst>
          </p:nvPr>
        </p:nvGraphicFramePr>
        <p:xfrm>
          <a:off x="843372" y="1613789"/>
          <a:ext cx="7457256" cy="44856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23456">
                  <a:extLst>
                    <a:ext uri="{9D8B030D-6E8A-4147-A177-3AD203B41FA5}">
                      <a16:colId xmlns:a16="http://schemas.microsoft.com/office/drawing/2014/main" val="3336409610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2080926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Prawdopodobieństwo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Skutki (odniesione do kosztów/zysków)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47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1 - Zdarza się rzadziej niż raz na 5 lat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 – brak skutków finansowych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967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2 – zdarza się raz w okresie 1–5 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2 – małe straty/zyski finansowe poniżej 5000 zł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09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3 – zdarza się częściej niż raz w roku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3 – średnie straty/zyski finansowe (między 5 – 50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tys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zł)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74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4 – zdarza się co miesiąc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4 – duże straty/ zyski finansowe powyżej 50tys/ zł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472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5 - zdarza się codziennie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5 – straty grożące bankructwem firmy/zyski największe w historii firmy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008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>
                          <a:solidFill>
                            <a:schemeClr val="tx1"/>
                          </a:solidFill>
                        </a:rPr>
                        <a:t>/* Skalę należy odnieść do wielkości firmy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200" dirty="0">
                          <a:solidFill>
                            <a:schemeClr val="tx1"/>
                          </a:solidFill>
                        </a:rPr>
                        <a:t>/*przykład rozwiązania z </a:t>
                      </a:r>
                      <a:r>
                        <a:rPr lang="pl-PL" sz="1200" dirty="0" err="1">
                          <a:solidFill>
                            <a:schemeClr val="tx1"/>
                          </a:solidFill>
                        </a:rPr>
                        <a:t>Consilum</a:t>
                      </a:r>
                      <a:endParaRPr lang="pl-PL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308770"/>
                  </a:ext>
                </a:extLst>
              </a:tr>
            </a:tbl>
          </a:graphicData>
        </a:graphic>
      </p:graphicFrame>
      <p:sp>
        <p:nvSpPr>
          <p:cNvPr id="5" name="Tytuł 1">
            <a:extLst>
              <a:ext uri="{FF2B5EF4-FFF2-40B4-BE49-F238E27FC236}">
                <a16:creationId xmlns:a16="http://schemas.microsoft.com/office/drawing/2014/main" id="{703BAB0F-055E-5C63-CA9D-5F4DAB855AA4}"/>
              </a:ext>
            </a:extLst>
          </p:cNvPr>
          <p:cNvSpPr txBox="1">
            <a:spLocks/>
          </p:cNvSpPr>
          <p:nvPr/>
        </p:nvSpPr>
        <p:spPr>
          <a:xfrm>
            <a:off x="457200" y="5721124"/>
            <a:ext cx="5050904" cy="58819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09416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9FD86F-A833-ACFC-BAD8-F0DC66C4B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Ocena ryzyka i szans w oparciu o prawdopodobieństwo i skutki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A448CE-8D94-1025-901E-F499F5539CD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pPr marL="0" indent="0" algn="ctr">
              <a:buNone/>
            </a:pPr>
            <a:r>
              <a:rPr lang="pl-PL" b="1" dirty="0"/>
              <a:t>R = P x S</a:t>
            </a:r>
          </a:p>
          <a:p>
            <a:pPr marL="0" indent="0" algn="just">
              <a:buNone/>
            </a:pPr>
            <a:r>
              <a:rPr lang="pl-PL" dirty="0"/>
              <a:t>Po obliczeniu ryzyka należy nadać mu znaczenie praktyczne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b="1" dirty="0"/>
              <a:t>Istotność duża </a:t>
            </a:r>
            <a:r>
              <a:rPr lang="pl-PL" dirty="0"/>
              <a:t>– jeżeli R wynosi między 25 a 15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b="1" dirty="0"/>
              <a:t>Istotność średnia </a:t>
            </a:r>
            <a:r>
              <a:rPr lang="pl-PL" dirty="0"/>
              <a:t>– jeżeli R wynosi między 12 a 6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b="1" dirty="0"/>
              <a:t>Istotność mała </a:t>
            </a:r>
            <a:r>
              <a:rPr lang="pl-PL" dirty="0"/>
              <a:t>– jeżeli r wynosi między 4 a 1  </a:t>
            </a:r>
          </a:p>
        </p:txBody>
      </p:sp>
    </p:spTree>
    <p:extLst>
      <p:ext uri="{BB962C8B-B14F-4D97-AF65-F5344CB8AC3E}">
        <p14:creationId xmlns:p14="http://schemas.microsoft.com/office/powerpoint/2010/main" val="18382893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55D6ED-8C39-52BD-5C6E-A92D25349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Matryca wyników oceny </a:t>
            </a:r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B2FF81F2-2837-B640-E0CA-5042EF17EC5A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520" y="2276872"/>
            <a:ext cx="8359619" cy="3046015"/>
          </a:xfrm>
        </p:spPr>
      </p:pic>
    </p:spTree>
    <p:extLst>
      <p:ext uri="{BB962C8B-B14F-4D97-AF65-F5344CB8AC3E}">
        <p14:creationId xmlns:p14="http://schemas.microsoft.com/office/powerpoint/2010/main" val="97226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Wymagania zawarte w ISO 9001</a:t>
            </a:r>
          </a:p>
        </p:txBody>
      </p:sp>
    </p:spTree>
    <p:extLst>
      <p:ext uri="{BB962C8B-B14F-4D97-AF65-F5344CB8AC3E}">
        <p14:creationId xmlns:p14="http://schemas.microsoft.com/office/powerpoint/2010/main" val="255749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0FA612-8BAF-42D6-BD01-494228476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pl-PL" dirty="0"/>
              <a:t>Ryzyko </a:t>
            </a:r>
            <a:r>
              <a:rPr lang="pl-PL" sz="1400" dirty="0"/>
              <a:t>(ISO 9000:2015)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EEA208-649A-4B1A-BB94-8C34176F31B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568952" cy="54586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2500" b="1" dirty="0"/>
              <a:t>Wpływ niepewności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500" dirty="0"/>
              <a:t>Wpływ niepewności powoduje odchylenie od oczekiwań pozytywne lub negatywne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500" dirty="0"/>
              <a:t>niepewność to stan również częściowy braku informacji związanej ze zrozumieniem lub wiedzą na temat zdarzenia jego następstw lub prawdopodobieństwa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500" dirty="0"/>
              <a:t>ryzyko jest często określane w odniesieniu do potencjalnych zdarzeń i następstw lub ich kombinacji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500" dirty="0"/>
              <a:t>ryzyko jest często wyrażana jako kombinacja następstw zdarzenia z uwzględnieniem zmian okoliczności i związanego z nim prawdopodobieństwa jego wystąpienia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500" dirty="0"/>
              <a:t>słowo ryzyko jest czasami używane w przypadku możliwych jedynie negatywnych następstw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spcBef>
                <a:spcPct val="0"/>
              </a:spcBef>
              <a:buNone/>
            </a:pPr>
            <a:r>
              <a:rPr lang="pl-PL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Ryzyka i szanse</a:t>
            </a:r>
          </a:p>
          <a:p>
            <a:r>
              <a:rPr lang="pl-PL" dirty="0"/>
              <a:t>Potencjalne niekorzystne wpływy (zagrożenia) i potencjalne korzystne wpływy (szanse) </a:t>
            </a:r>
          </a:p>
        </p:txBody>
      </p:sp>
    </p:spTree>
    <p:extLst>
      <p:ext uri="{BB962C8B-B14F-4D97-AF65-F5344CB8AC3E}">
        <p14:creationId xmlns:p14="http://schemas.microsoft.com/office/powerpoint/2010/main" val="134826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802C85-C222-4BFC-0C3C-8506BF813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Należy stosować podejście oparte na ryzyku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D7B8D4-9F04-AC89-55B8-1A113E51035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8003232" cy="50563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/>
              <a:t>Dzięki uwzględnieniu ryzyka w systemie i wszystkich procesach zwiększa się prawdopodobieństwo osiągnięcia ustalonych celów uzyskuje się bardziej spójne wyjścia a klienci mogą mieć zaufanie że otrzymają wyroby lub usługi takie jakich oczekują </a:t>
            </a:r>
          </a:p>
          <a:p>
            <a:pPr marL="0" indent="0">
              <a:buNone/>
            </a:pPr>
            <a:r>
              <a:rPr lang="pl-PL" dirty="0"/>
              <a:t>Podejście oparte na ryzyku: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poprawia zarządzanie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tworzy proaktywną kulturę doskonalenia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ułatwia uzyskanie zgodności z wymaganiami przepisów i regulacyjnymi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zapewnia jakość wyrobów i usług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zwiększa zaufanie klienta i jego zadowolenie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Często organizacje stosują intuicyjnie podejście oparte na ryzyku w swoim zarządzaniu </a:t>
            </a:r>
          </a:p>
        </p:txBody>
      </p:sp>
    </p:spTree>
    <p:extLst>
      <p:ext uri="{BB962C8B-B14F-4D97-AF65-F5344CB8AC3E}">
        <p14:creationId xmlns:p14="http://schemas.microsoft.com/office/powerpoint/2010/main" val="2134479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Kontekst organizacji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Potencjalne korzyści dla organizacji, z wdrażania systemu zarządzania :</a:t>
            </a:r>
          </a:p>
          <a:p>
            <a:r>
              <a:rPr lang="pl-PL" dirty="0"/>
              <a:t>odniesienie organizacji do </a:t>
            </a:r>
            <a:r>
              <a:rPr lang="pl-PL" dirty="0">
                <a:solidFill>
                  <a:srgbClr val="FF0000"/>
                </a:solidFill>
              </a:rPr>
              <a:t>ryzyka</a:t>
            </a:r>
            <a:r>
              <a:rPr lang="pl-PL" dirty="0"/>
              <a:t> i </a:t>
            </a:r>
            <a:r>
              <a:rPr lang="pl-PL" dirty="0">
                <a:solidFill>
                  <a:srgbClr val="FF0000"/>
                </a:solidFill>
              </a:rPr>
              <a:t>możliwości</a:t>
            </a:r>
            <a:r>
              <a:rPr lang="pl-PL" dirty="0"/>
              <a:t>, związanych z jej </a:t>
            </a:r>
            <a:r>
              <a:rPr lang="pl-PL" dirty="0">
                <a:solidFill>
                  <a:srgbClr val="FF0000"/>
                </a:solidFill>
              </a:rPr>
              <a:t>kontekstem</a:t>
            </a:r>
            <a:r>
              <a:rPr lang="pl-PL" dirty="0"/>
              <a:t> i celami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pl-PL" sz="3600" b="1" dirty="0"/>
              <a:t>Myślenie uwzględniające ryzyko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147248" cy="527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l-PL" dirty="0"/>
              <a:t>Koncepcja myślenia opartego na ryzyku była ukryta w poprzednich wydaniach normy ISO 9001 na przykład: 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w przeprowadzeniu działań zapobiegawczych w celu wyeliminowania potencjalnych niezgodności; 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analizowania wszelkich niezgodności, które się zdarzają i podejmowaniu odpowiednich działań (współmiernych) dla skutków niezgodności, w celu zapobiegania ich powtórnego wystąpienia.</a:t>
            </a:r>
          </a:p>
          <a:p>
            <a:pPr>
              <a:buNone/>
            </a:pPr>
            <a:r>
              <a:rPr lang="pl-PL" dirty="0"/>
              <a:t>Organizacja powinna zaplanować i realizować działania dotyczące ryzyk i szans, tak aby spełnić wymagania normy ISO 9001. Odnoszenie się zarówno do ryzyk, jak i możliwości stanowi podstawę do zwiększenia skuteczności systemu zarządzania jakością, osiągnięcia lepszych wyników i zapobiegania negatywnych skutków ich wystąpienia.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1710</TotalTime>
  <Words>1940</Words>
  <Application>Microsoft Office PowerPoint</Application>
  <PresentationFormat>Pokaz na ekranie (4:3)</PresentationFormat>
  <Paragraphs>231</Paragraphs>
  <Slides>45</Slides>
  <Notes>0</Notes>
  <HiddenSlides>3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45</vt:i4>
      </vt:variant>
    </vt:vector>
  </HeadingPairs>
  <TitlesOfParts>
    <vt:vector size="53" baseType="lpstr">
      <vt:lpstr>Arial</vt:lpstr>
      <vt:lpstr>Calibri</vt:lpstr>
      <vt:lpstr>Calibri Light</vt:lpstr>
      <vt:lpstr>Century Schoolbook</vt:lpstr>
      <vt:lpstr>Wingdings</vt:lpstr>
      <vt:lpstr>Wingdings 2</vt:lpstr>
      <vt:lpstr>Wykusz</vt:lpstr>
      <vt:lpstr>Motyw pakietu Office</vt:lpstr>
      <vt:lpstr>Prezentacja programu PowerPoint</vt:lpstr>
      <vt:lpstr>Ryzyko oraz Szanse w systemach zarządzania</vt:lpstr>
      <vt:lpstr>Postępowanie z ryzykiem (pkn–ISO GUIDE 73)</vt:lpstr>
      <vt:lpstr>Prezentacja programu PowerPoint</vt:lpstr>
      <vt:lpstr>Prezentacja programu PowerPoint</vt:lpstr>
      <vt:lpstr>Ryzyko (ISO 9000:2015)</vt:lpstr>
      <vt:lpstr>Należy stosować podejście oparte na ryzyku </vt:lpstr>
      <vt:lpstr>Kontekst organizacji</vt:lpstr>
      <vt:lpstr>Myślenie uwzględniające ryzyko</vt:lpstr>
      <vt:lpstr>Myślenie uwzględniające ryzyko</vt:lpstr>
      <vt:lpstr>Podejście procesowe</vt:lpstr>
      <vt:lpstr>Ocena ryzyka na etapie planowania procesów </vt:lpstr>
      <vt:lpstr>Przywództwo i zaangażowanie</vt:lpstr>
      <vt:lpstr>Orientacja na klienta</vt:lpstr>
      <vt:lpstr>Działania odnoszące się do ryzyk i szans</vt:lpstr>
      <vt:lpstr>Działania uwzględniające ryzyka i możliwości</vt:lpstr>
      <vt:lpstr>Działania uwzględniające ryzyka i możliwości</vt:lpstr>
      <vt:lpstr>Działania uwzględniające ryzyka i możliwości</vt:lpstr>
      <vt:lpstr>Analiza i ocena</vt:lpstr>
      <vt:lpstr>Przegląd zarządzania</vt:lpstr>
      <vt:lpstr>Niezgodności i działania korygujące</vt:lpstr>
      <vt:lpstr>Prezentacja programu PowerPoint</vt:lpstr>
      <vt:lpstr>Czynniki sukcesu </vt:lpstr>
      <vt:lpstr>Prezentacja programu PowerPoint</vt:lpstr>
      <vt:lpstr>Ryzyko</vt:lpstr>
      <vt:lpstr>Działania odnoszące się do ryzyk i szans </vt:lpstr>
      <vt:lpstr>Działania odnoszące się do ryzyk i szans </vt:lpstr>
      <vt:lpstr>Aspekty środowiskowe </vt:lpstr>
      <vt:lpstr>Zobowiązania dotyczące zgodności</vt:lpstr>
      <vt:lpstr>Planowanie działań</vt:lpstr>
      <vt:lpstr>Cele środowiskowe </vt:lpstr>
      <vt:lpstr>Przegląd zarządzania</vt:lpstr>
      <vt:lpstr>Prezentacja programu PowerPoint</vt:lpstr>
      <vt:lpstr>Kontekst organizacji a zarządzanie ryzykiem </vt:lpstr>
      <vt:lpstr>działania w zakresie oceny ryzyka </vt:lpstr>
      <vt:lpstr>ocena ryzyka - etapy </vt:lpstr>
      <vt:lpstr>Postępowanie z ryzykiem </vt:lpstr>
      <vt:lpstr>Analiza ryzyk i szans - 3 poziomy - inne podejście</vt:lpstr>
      <vt:lpstr>Analiza ryzyk i szans jako proces </vt:lpstr>
      <vt:lpstr>Wyjście z procesu analizy ryzyk i szans </vt:lpstr>
      <vt:lpstr>Przykładowe działania dla ryzyk i szans </vt:lpstr>
      <vt:lpstr>Przykładowe metody szacowania ryzyka </vt:lpstr>
      <vt:lpstr>przykładowa skala oceny dla zagrożeń i szans</vt:lpstr>
      <vt:lpstr>Ocena ryzyka i szans w oparciu o prawdopodobieństwo i skutki </vt:lpstr>
      <vt:lpstr>Matryca wyników oceny </vt:lpstr>
    </vt:vector>
  </TitlesOfParts>
  <Company>Air Liquide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Ryzyko oraz kontekst organizacji w systemie zarządzania jakością zgodnie z ISO 9001</dc:title>
  <dc:creator>wioletta.kurek</dc:creator>
  <cp:lastModifiedBy>Katarzyna Kurek</cp:lastModifiedBy>
  <cp:revision>38</cp:revision>
  <dcterms:created xsi:type="dcterms:W3CDTF">2016-05-22T07:58:56Z</dcterms:created>
  <dcterms:modified xsi:type="dcterms:W3CDTF">2023-03-01T21:52:01Z</dcterms:modified>
</cp:coreProperties>
</file>